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sldIdLst>
    <p:sldId id="615" r:id="rId3"/>
    <p:sldId id="617" r:id="rId4"/>
    <p:sldId id="627" r:id="rId5"/>
    <p:sldId id="619" r:id="rId6"/>
    <p:sldId id="618" r:id="rId7"/>
    <p:sldId id="610" r:id="rId8"/>
    <p:sldId id="611" r:id="rId9"/>
    <p:sldId id="601" r:id="rId10"/>
    <p:sldId id="602" r:id="rId11"/>
    <p:sldId id="614" r:id="rId12"/>
    <p:sldId id="593" r:id="rId13"/>
    <p:sldId id="604" r:id="rId14"/>
    <p:sldId id="606" r:id="rId15"/>
    <p:sldId id="607" r:id="rId16"/>
    <p:sldId id="605" r:id="rId17"/>
    <p:sldId id="613" r:id="rId18"/>
    <p:sldId id="594" r:id="rId19"/>
    <p:sldId id="612" r:id="rId20"/>
    <p:sldId id="628" r:id="rId21"/>
    <p:sldId id="620" r:id="rId22"/>
    <p:sldId id="621" r:id="rId23"/>
    <p:sldId id="622" r:id="rId24"/>
    <p:sldId id="623" r:id="rId25"/>
    <p:sldId id="624" r:id="rId26"/>
    <p:sldId id="626" r:id="rId27"/>
    <p:sldId id="625"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0D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74"/>
    <p:restoredTop sz="94586"/>
  </p:normalViewPr>
  <p:slideViewPr>
    <p:cSldViewPr snapToGrid="0" snapToObjects="1">
      <p:cViewPr varScale="1">
        <p:scale>
          <a:sx n="128" d="100"/>
          <a:sy n="128" d="100"/>
        </p:scale>
        <p:origin x="16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10/25/19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044577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10/25/19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4205208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10/25/19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763439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828800"/>
            <a:ext cx="7772400" cy="900546"/>
          </a:xfrm>
        </p:spPr>
        <p:txBody>
          <a:bodyPr anchor="b"/>
          <a:lstStyle>
            <a:lvl1pPr algn="l">
              <a:defRPr/>
            </a:lvl1pPr>
          </a:lstStyle>
          <a:p>
            <a:r>
              <a:rPr lang="en-US" dirty="0"/>
              <a:t>Click To Edit Master Title Style</a:t>
            </a:r>
          </a:p>
        </p:txBody>
      </p:sp>
      <p:cxnSp>
        <p:nvCxnSpPr>
          <p:cNvPr id="8" name="Straight Connector 7"/>
          <p:cNvCxnSpPr/>
          <p:nvPr userDrawn="1"/>
        </p:nvCxnSpPr>
        <p:spPr>
          <a:xfrm>
            <a:off x="685800" y="28194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685800" y="2895600"/>
            <a:ext cx="64008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9"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8330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9726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0"/>
            <a:ext cx="77724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722313" y="4406900"/>
            <a:ext cx="777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7370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24331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417638"/>
            <a:ext cx="4040188"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590800"/>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417638"/>
            <a:ext cx="4041775"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66981" y="2590800"/>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7599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2512141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457200" y="1293970"/>
            <a:ext cx="8229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1534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0939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223589-D1FE-5045-809F-56B69D3AD8BF}" type="datetimeFigureOut">
              <a:rPr lang="en-US" smtClean="0"/>
              <a:t>10/25/19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937408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2" descr="C:\Users\njones\Dropbox (2U)\Work\Designing Slides\SMU\Design Brief\logo\logo_datasci_SMU.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1" y="6400800"/>
            <a:ext cx="1761005" cy="15544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hasCustomPrompt="1"/>
          </p:nvPr>
        </p:nvSpPr>
        <p:spPr>
          <a:xfrm>
            <a:off x="457200" y="228600"/>
            <a:ext cx="8229600" cy="1143000"/>
          </a:xfrm>
        </p:spPr>
        <p:txBody>
          <a:bodyPr/>
          <a:lstStyle/>
          <a:p>
            <a:r>
              <a:rPr lang="en-US" dirty="0"/>
              <a:t>Click To Edit Master Title Style</a:t>
            </a:r>
          </a:p>
        </p:txBody>
      </p:sp>
    </p:spTree>
    <p:extLst>
      <p:ext uri="{BB962C8B-B14F-4D97-AF65-F5344CB8AC3E}">
        <p14:creationId xmlns:p14="http://schemas.microsoft.com/office/powerpoint/2010/main" val="23341768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5" name="Picture 4" descr="C:\Users\njones\Dropbox (2U)\Work\Designing Slides\SMU\Design Brief\logo\logo_datasci_SMU.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71600" y="2778677"/>
            <a:ext cx="6503987" cy="574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542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E223589-D1FE-5045-809F-56B69D3AD8BF}" type="datetimeFigureOut">
              <a:rPr lang="en-US" smtClean="0"/>
              <a:t>10/25/19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0838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223589-D1FE-5045-809F-56B69D3AD8BF}" type="datetimeFigureOut">
              <a:rPr lang="en-US" smtClean="0"/>
              <a:t>10/25/19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1813203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223589-D1FE-5045-809F-56B69D3AD8BF}" type="datetimeFigureOut">
              <a:rPr lang="en-US" smtClean="0"/>
              <a:t>10/25/19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771931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223589-D1FE-5045-809F-56B69D3AD8BF}" type="datetimeFigureOut">
              <a:rPr lang="en-US" smtClean="0"/>
              <a:t>10/25/19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645682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223589-D1FE-5045-809F-56B69D3AD8BF}" type="datetimeFigureOut">
              <a:rPr lang="en-US" smtClean="0"/>
              <a:t>10/25/19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3338881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10/25/19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2451613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223589-D1FE-5045-809F-56B69D3AD8BF}" type="datetimeFigureOut">
              <a:rPr lang="en-US" smtClean="0"/>
              <a:t>10/25/19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26F504-64E0-8F44-9A26-DEA4139BCF66}" type="slidenum">
              <a:rPr lang="en-US" smtClean="0"/>
              <a:t>‹#›</a:t>
            </a:fld>
            <a:endParaRPr lang="en-US"/>
          </a:p>
        </p:txBody>
      </p:sp>
    </p:spTree>
    <p:extLst>
      <p:ext uri="{BB962C8B-B14F-4D97-AF65-F5344CB8AC3E}">
        <p14:creationId xmlns:p14="http://schemas.microsoft.com/office/powerpoint/2010/main" val="621253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23589-D1FE-5045-809F-56B69D3AD8BF}" type="datetimeFigureOut">
              <a:rPr lang="en-US" smtClean="0"/>
              <a:t>10/25/19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26F504-64E0-8F44-9A26-DEA4139BCF66}" type="slidenum">
              <a:rPr lang="en-US" smtClean="0"/>
              <a:t>‹#›</a:t>
            </a:fld>
            <a:endParaRPr lang="en-US"/>
          </a:p>
        </p:txBody>
      </p:sp>
    </p:spTree>
    <p:extLst>
      <p:ext uri="{BB962C8B-B14F-4D97-AF65-F5344CB8AC3E}">
        <p14:creationId xmlns:p14="http://schemas.microsoft.com/office/powerpoint/2010/main" val="6133996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9144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4" name="Rectangle 13"/>
          <p:cNvSpPr/>
          <p:nvPr userDrawn="1"/>
        </p:nvSpPr>
        <p:spPr>
          <a:xfrm>
            <a:off x="0" y="0"/>
            <a:ext cx="9144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219098750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Lst>
  <p:hf sldNum="0"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17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31A3F7-87DF-0C43-9993-7C1CA7338B5A}"/>
              </a:ext>
            </a:extLst>
          </p:cNvPr>
          <p:cNvPicPr>
            <a:picLocks noGrp="1" noChangeAspect="1"/>
          </p:cNvPicPr>
          <p:nvPr>
            <p:ph idx="1"/>
          </p:nvPr>
        </p:nvPicPr>
        <p:blipFill>
          <a:blip r:embed="rId2"/>
          <a:stretch>
            <a:fillRect/>
          </a:stretch>
        </p:blipFill>
        <p:spPr>
          <a:xfrm>
            <a:off x="457200" y="1543774"/>
            <a:ext cx="7042702" cy="2252973"/>
          </a:xfrm>
          <a:prstGeom prst="rect">
            <a:avLst/>
          </a:prstGeom>
        </p:spPr>
      </p:pic>
      <p:sp>
        <p:nvSpPr>
          <p:cNvPr id="8" name="Title 7">
            <a:extLst>
              <a:ext uri="{FF2B5EF4-FFF2-40B4-BE49-F238E27FC236}">
                <a16:creationId xmlns:a16="http://schemas.microsoft.com/office/drawing/2014/main" id="{8569F260-4559-3A4F-81C6-BD6AA59F62FF}"/>
              </a:ext>
            </a:extLst>
          </p:cNvPr>
          <p:cNvSpPr>
            <a:spLocks noGrp="1"/>
          </p:cNvSpPr>
          <p:nvPr>
            <p:ph type="title"/>
          </p:nvPr>
        </p:nvSpPr>
        <p:spPr/>
        <p:txBody>
          <a:bodyPr/>
          <a:lstStyle/>
          <a:p>
            <a:r>
              <a:rPr lang="en-US" sz="1800" b="1" dirty="0"/>
              <a:t>Compute the median alcohol content and international bitterness unit for each state. Plot a bar chart to compare ABV per State</a:t>
            </a:r>
            <a:endParaRPr lang="en-US" sz="1800" dirty="0"/>
          </a:p>
        </p:txBody>
      </p:sp>
      <p:pic>
        <p:nvPicPr>
          <p:cNvPr id="9" name="Picture 8">
            <a:extLst>
              <a:ext uri="{FF2B5EF4-FFF2-40B4-BE49-F238E27FC236}">
                <a16:creationId xmlns:a16="http://schemas.microsoft.com/office/drawing/2014/main" id="{B3A46B76-FB2D-0F41-82F8-2BA6EBCC193D}"/>
              </a:ext>
            </a:extLst>
          </p:cNvPr>
          <p:cNvPicPr>
            <a:picLocks noChangeAspect="1"/>
          </p:cNvPicPr>
          <p:nvPr/>
        </p:nvPicPr>
        <p:blipFill>
          <a:blip r:embed="rId3"/>
          <a:stretch>
            <a:fillRect/>
          </a:stretch>
        </p:blipFill>
        <p:spPr>
          <a:xfrm>
            <a:off x="719758" y="4341762"/>
            <a:ext cx="6694833" cy="1944928"/>
          </a:xfrm>
          <a:prstGeom prst="rect">
            <a:avLst/>
          </a:prstGeom>
        </p:spPr>
      </p:pic>
    </p:spTree>
    <p:extLst>
      <p:ext uri="{BB962C8B-B14F-4D97-AF65-F5344CB8AC3E}">
        <p14:creationId xmlns:p14="http://schemas.microsoft.com/office/powerpoint/2010/main" val="3552916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DCE-9E7F-0740-B7E0-D0A1415EB92B}"/>
              </a:ext>
            </a:extLst>
          </p:cNvPr>
          <p:cNvSpPr>
            <a:spLocks noGrp="1"/>
          </p:cNvSpPr>
          <p:nvPr>
            <p:ph type="title"/>
          </p:nvPr>
        </p:nvSpPr>
        <p:spPr>
          <a:xfrm>
            <a:off x="457200" y="228600"/>
            <a:ext cx="8229600" cy="1494322"/>
          </a:xfrm>
        </p:spPr>
        <p:txBody>
          <a:bodyPr/>
          <a:lstStyle/>
          <a:p>
            <a:r>
              <a:rPr lang="en-US" sz="2400" b="1" dirty="0"/>
              <a:t>Which state has the maximum alcoholic (ABV) And bitter (IBU) beer?</a:t>
            </a:r>
          </a:p>
        </p:txBody>
      </p:sp>
      <p:sp>
        <p:nvSpPr>
          <p:cNvPr id="3" name="Content Placeholder 2">
            <a:extLst>
              <a:ext uri="{FF2B5EF4-FFF2-40B4-BE49-F238E27FC236}">
                <a16:creationId xmlns:a16="http://schemas.microsoft.com/office/drawing/2014/main" id="{162401A0-BF56-AF48-8CED-C53370224990}"/>
              </a:ext>
            </a:extLst>
          </p:cNvPr>
          <p:cNvSpPr>
            <a:spLocks noGrp="1"/>
          </p:cNvSpPr>
          <p:nvPr>
            <p:ph idx="1"/>
          </p:nvPr>
        </p:nvSpPr>
        <p:spPr>
          <a:xfrm>
            <a:off x="228600" y="1600200"/>
            <a:ext cx="8763000" cy="4525963"/>
          </a:xfrm>
        </p:spPr>
        <p:txBody>
          <a:bodyPr/>
          <a:lstStyle/>
          <a:p>
            <a:endParaRPr lang="en-US" sz="2400" dirty="0"/>
          </a:p>
          <a:p>
            <a:endParaRPr lang="en-US" dirty="0"/>
          </a:p>
        </p:txBody>
      </p:sp>
      <p:graphicFrame>
        <p:nvGraphicFramePr>
          <p:cNvPr id="4" name="Table 5">
            <a:extLst>
              <a:ext uri="{FF2B5EF4-FFF2-40B4-BE49-F238E27FC236}">
                <a16:creationId xmlns:a16="http://schemas.microsoft.com/office/drawing/2014/main" id="{A081F783-0139-40F1-B93C-81ABA70E5765}"/>
              </a:ext>
            </a:extLst>
          </p:cNvPr>
          <p:cNvGraphicFramePr>
            <a:graphicFrameLocks noGrp="1"/>
          </p:cNvGraphicFramePr>
          <p:nvPr/>
        </p:nvGraphicFramePr>
        <p:xfrm>
          <a:off x="1643270" y="2217261"/>
          <a:ext cx="6096000" cy="16459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060144949"/>
                    </a:ext>
                  </a:extLst>
                </a:gridCol>
                <a:gridCol w="2032000">
                  <a:extLst>
                    <a:ext uri="{9D8B030D-6E8A-4147-A177-3AD203B41FA5}">
                      <a16:colId xmlns:a16="http://schemas.microsoft.com/office/drawing/2014/main" val="1916361640"/>
                    </a:ext>
                  </a:extLst>
                </a:gridCol>
                <a:gridCol w="2032000">
                  <a:extLst>
                    <a:ext uri="{9D8B030D-6E8A-4147-A177-3AD203B41FA5}">
                      <a16:colId xmlns:a16="http://schemas.microsoft.com/office/drawing/2014/main" val="2701359115"/>
                    </a:ext>
                  </a:extLst>
                </a:gridCol>
              </a:tblGrid>
              <a:tr h="334618">
                <a:tc>
                  <a:txBody>
                    <a:bodyPr/>
                    <a:lstStyle/>
                    <a:p>
                      <a:r>
                        <a:rPr lang="en-US" dirty="0"/>
                        <a:t>ABV</a:t>
                      </a:r>
                    </a:p>
                  </a:txBody>
                  <a:tcPr/>
                </a:tc>
                <a:tc>
                  <a:txBody>
                    <a:bodyPr/>
                    <a:lstStyle/>
                    <a:p>
                      <a:r>
                        <a:rPr lang="en-US" dirty="0"/>
                        <a:t> IBU</a:t>
                      </a:r>
                    </a:p>
                  </a:txBody>
                  <a:tcPr/>
                </a:tc>
                <a:tc>
                  <a:txBody>
                    <a:bodyPr/>
                    <a:lstStyle/>
                    <a:p>
                      <a:r>
                        <a:rPr lang="en-US" dirty="0"/>
                        <a:t>State</a:t>
                      </a:r>
                    </a:p>
                  </a:txBody>
                  <a:tcPr/>
                </a:tc>
                <a:extLst>
                  <a:ext uri="{0D108BD9-81ED-4DB2-BD59-A6C34878D82A}">
                    <a16:rowId xmlns:a16="http://schemas.microsoft.com/office/drawing/2014/main" val="871559530"/>
                  </a:ext>
                </a:extLst>
              </a:tr>
              <a:tr h="825086">
                <a:tc>
                  <a:txBody>
                    <a:bodyPr/>
                    <a:lstStyle/>
                    <a:p>
                      <a:r>
                        <a:rPr lang="en-US" dirty="0"/>
                        <a:t>ABV</a:t>
                      </a:r>
                    </a:p>
                  </a:txBody>
                  <a:tcPr/>
                </a:tc>
                <a:tc>
                  <a:txBody>
                    <a:bodyPr/>
                    <a:lstStyle/>
                    <a:p>
                      <a:endParaRPr lang="en-US" dirty="0"/>
                    </a:p>
                  </a:txBody>
                  <a:tcPr/>
                </a:tc>
                <a:tc>
                  <a:txBody>
                    <a:bodyPr/>
                    <a:lstStyle/>
                    <a:p>
                      <a:r>
                        <a:rPr lang="en-US" dirty="0"/>
                        <a:t>MA-Massachusetts</a:t>
                      </a:r>
                    </a:p>
                    <a:p>
                      <a:endParaRPr lang="en-US" dirty="0"/>
                    </a:p>
                  </a:txBody>
                  <a:tcPr/>
                </a:tc>
                <a:extLst>
                  <a:ext uri="{0D108BD9-81ED-4DB2-BD59-A6C34878D82A}">
                    <a16:rowId xmlns:a16="http://schemas.microsoft.com/office/drawing/2014/main" val="1614308553"/>
                  </a:ext>
                </a:extLst>
              </a:tr>
              <a:tr h="334618">
                <a:tc>
                  <a:txBody>
                    <a:bodyPr/>
                    <a:lstStyle/>
                    <a:p>
                      <a:endParaRPr lang="en-US"/>
                    </a:p>
                  </a:txBody>
                  <a:tcPr/>
                </a:tc>
                <a:tc>
                  <a:txBody>
                    <a:bodyPr/>
                    <a:lstStyle/>
                    <a:p>
                      <a:r>
                        <a:rPr lang="en-US" dirty="0"/>
                        <a:t>IBU</a:t>
                      </a:r>
                    </a:p>
                  </a:txBody>
                  <a:tcPr/>
                </a:tc>
                <a:tc>
                  <a:txBody>
                    <a:bodyPr/>
                    <a:lstStyle/>
                    <a:p>
                      <a:r>
                        <a:rPr lang="en-US" dirty="0"/>
                        <a:t>NJ- New Jersey</a:t>
                      </a:r>
                    </a:p>
                  </a:txBody>
                  <a:tcPr/>
                </a:tc>
                <a:extLst>
                  <a:ext uri="{0D108BD9-81ED-4DB2-BD59-A6C34878D82A}">
                    <a16:rowId xmlns:a16="http://schemas.microsoft.com/office/drawing/2014/main" val="1162755150"/>
                  </a:ext>
                </a:extLst>
              </a:tr>
            </a:tbl>
          </a:graphicData>
        </a:graphic>
      </p:graphicFrame>
    </p:spTree>
    <p:extLst>
      <p:ext uri="{BB962C8B-B14F-4D97-AF65-F5344CB8AC3E}">
        <p14:creationId xmlns:p14="http://schemas.microsoft.com/office/powerpoint/2010/main" val="3135110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5E61D-6EF9-454E-B0BD-6E4CD7916BE1}"/>
              </a:ext>
            </a:extLst>
          </p:cNvPr>
          <p:cNvSpPr>
            <a:spLocks noGrp="1"/>
          </p:cNvSpPr>
          <p:nvPr>
            <p:ph type="title"/>
          </p:nvPr>
        </p:nvSpPr>
        <p:spPr>
          <a:xfrm>
            <a:off x="457200" y="481263"/>
            <a:ext cx="8229600" cy="890337"/>
          </a:xfrm>
        </p:spPr>
        <p:txBody>
          <a:bodyPr/>
          <a:lstStyle/>
          <a:p>
            <a:r>
              <a:rPr lang="en-US" sz="2400" b="1" dirty="0"/>
              <a:t>Comment on the summary statistics and distribution of the ABV variable</a:t>
            </a:r>
            <a:r>
              <a:rPr lang="en-US" sz="2400" dirty="0"/>
              <a:t>.</a:t>
            </a:r>
            <a:br>
              <a:rPr lang="en-US" sz="2400" dirty="0"/>
            </a:br>
            <a:endParaRPr lang="en-US" sz="2400" dirty="0"/>
          </a:p>
        </p:txBody>
      </p:sp>
      <p:sp>
        <p:nvSpPr>
          <p:cNvPr id="3" name="Content Placeholder 2">
            <a:extLst>
              <a:ext uri="{FF2B5EF4-FFF2-40B4-BE49-F238E27FC236}">
                <a16:creationId xmlns:a16="http://schemas.microsoft.com/office/drawing/2014/main" id="{44E77969-8845-4141-9DD0-03915DA0DE92}"/>
              </a:ext>
            </a:extLst>
          </p:cNvPr>
          <p:cNvSpPr>
            <a:spLocks noGrp="1"/>
          </p:cNvSpPr>
          <p:nvPr>
            <p:ph idx="1"/>
          </p:nvPr>
        </p:nvSpPr>
        <p:spPr>
          <a:xfrm>
            <a:off x="457200" y="2165684"/>
            <a:ext cx="8229600" cy="3960479"/>
          </a:xfrm>
        </p:spPr>
        <p:txBody>
          <a:bodyPr/>
          <a:lstStyle/>
          <a:p>
            <a:r>
              <a:rPr lang="en-US" sz="1600" dirty="0"/>
              <a:t>ABV is normally in the range of 0.001 to 0.128. </a:t>
            </a:r>
          </a:p>
          <a:p>
            <a:r>
              <a:rPr lang="en-US" sz="1600" dirty="0"/>
              <a:t>But most of the beers in the country have a ABV of 0.059</a:t>
            </a:r>
          </a:p>
          <a:p>
            <a:r>
              <a:rPr lang="en-US" sz="1600" dirty="0"/>
              <a:t>Based on the histogram and </a:t>
            </a:r>
            <a:r>
              <a:rPr lang="en-US" sz="1600" dirty="0" err="1"/>
              <a:t>qqplot</a:t>
            </a:r>
            <a:r>
              <a:rPr lang="en-US" sz="1600" dirty="0"/>
              <a:t> we can see that the distribution is normally distributed</a:t>
            </a:r>
          </a:p>
          <a:p>
            <a:endParaRPr lang="en-US" dirty="0">
              <a:solidFill>
                <a:srgbClr val="FF0000"/>
              </a:solidFill>
            </a:endParaRPr>
          </a:p>
        </p:txBody>
      </p:sp>
    </p:spTree>
    <p:extLst>
      <p:ext uri="{BB962C8B-B14F-4D97-AF65-F5344CB8AC3E}">
        <p14:creationId xmlns:p14="http://schemas.microsoft.com/office/powerpoint/2010/main" val="3763650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008B4-CCBF-4C32-81DE-9A8CF454BD7D}"/>
              </a:ext>
            </a:extLst>
          </p:cNvPr>
          <p:cNvSpPr>
            <a:spLocks noGrp="1"/>
          </p:cNvSpPr>
          <p:nvPr>
            <p:ph type="title"/>
          </p:nvPr>
        </p:nvSpPr>
        <p:spPr/>
        <p:txBody>
          <a:bodyPr/>
          <a:lstStyle/>
          <a:p>
            <a:r>
              <a:rPr lang="en-US" sz="2000" b="1" dirty="0"/>
              <a:t>Comment on the summary statistics and distribution of the ABV variable</a:t>
            </a:r>
            <a:br>
              <a:rPr lang="en-US" sz="2000" dirty="0"/>
            </a:br>
            <a:endParaRPr lang="en-US" sz="2000" dirty="0"/>
          </a:p>
        </p:txBody>
      </p:sp>
      <p:pic>
        <p:nvPicPr>
          <p:cNvPr id="4" name="Content Placeholder 3">
            <a:extLst>
              <a:ext uri="{FF2B5EF4-FFF2-40B4-BE49-F238E27FC236}">
                <a16:creationId xmlns:a16="http://schemas.microsoft.com/office/drawing/2014/main" id="{04389551-70F4-4238-A300-9EA119745581}"/>
              </a:ext>
            </a:extLst>
          </p:cNvPr>
          <p:cNvPicPr>
            <a:picLocks noGrp="1" noChangeAspect="1"/>
          </p:cNvPicPr>
          <p:nvPr>
            <p:ph idx="1"/>
          </p:nvPr>
        </p:nvPicPr>
        <p:blipFill>
          <a:blip r:embed="rId2"/>
          <a:stretch>
            <a:fillRect/>
          </a:stretch>
        </p:blipFill>
        <p:spPr>
          <a:xfrm>
            <a:off x="626165" y="2246244"/>
            <a:ext cx="7871792" cy="2088426"/>
          </a:xfrm>
          <a:prstGeom prst="rect">
            <a:avLst/>
          </a:prstGeom>
        </p:spPr>
      </p:pic>
      <p:sp>
        <p:nvSpPr>
          <p:cNvPr id="3" name="TextBox 2">
            <a:extLst>
              <a:ext uri="{FF2B5EF4-FFF2-40B4-BE49-F238E27FC236}">
                <a16:creationId xmlns:a16="http://schemas.microsoft.com/office/drawing/2014/main" id="{ACC5C153-CFFA-034C-B0DD-B5B32A16AC28}"/>
              </a:ext>
            </a:extLst>
          </p:cNvPr>
          <p:cNvSpPr txBox="1"/>
          <p:nvPr/>
        </p:nvSpPr>
        <p:spPr>
          <a:xfrm>
            <a:off x="626165" y="1624256"/>
            <a:ext cx="3071675" cy="307777"/>
          </a:xfrm>
          <a:prstGeom prst="rect">
            <a:avLst/>
          </a:prstGeom>
          <a:noFill/>
        </p:spPr>
        <p:txBody>
          <a:bodyPr wrap="none" rtlCol="0">
            <a:spAutoFit/>
          </a:bodyPr>
          <a:lstStyle/>
          <a:p>
            <a:r>
              <a:rPr lang="en-US" sz="1400" dirty="0"/>
              <a:t>Below is the summary statistic result</a:t>
            </a:r>
          </a:p>
        </p:txBody>
      </p:sp>
    </p:spTree>
    <p:extLst>
      <p:ext uri="{BB962C8B-B14F-4D97-AF65-F5344CB8AC3E}">
        <p14:creationId xmlns:p14="http://schemas.microsoft.com/office/powerpoint/2010/main" val="1582594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CC8B2-EC5E-4501-BEB0-D880B608355F}"/>
              </a:ext>
            </a:extLst>
          </p:cNvPr>
          <p:cNvSpPr>
            <a:spLocks noGrp="1"/>
          </p:cNvSpPr>
          <p:nvPr>
            <p:ph type="title"/>
          </p:nvPr>
        </p:nvSpPr>
        <p:spPr/>
        <p:txBody>
          <a:bodyPr/>
          <a:lstStyle/>
          <a:p>
            <a:r>
              <a:rPr lang="en-US" sz="2400" b="1" dirty="0"/>
              <a:t>Comment on the summary statistics and distribution of the ABV variable</a:t>
            </a:r>
            <a:r>
              <a:rPr lang="en-US" sz="2400" dirty="0"/>
              <a:t>.</a:t>
            </a:r>
            <a:br>
              <a:rPr lang="en-US" sz="2400" dirty="0"/>
            </a:br>
            <a:endParaRPr lang="en-US" sz="2400" dirty="0"/>
          </a:p>
        </p:txBody>
      </p:sp>
      <p:pic>
        <p:nvPicPr>
          <p:cNvPr id="4" name="Content Placeholder 3">
            <a:extLst>
              <a:ext uri="{FF2B5EF4-FFF2-40B4-BE49-F238E27FC236}">
                <a16:creationId xmlns:a16="http://schemas.microsoft.com/office/drawing/2014/main" id="{E477F2D3-3FC5-4C9B-95EB-BEEAAFDDB000}"/>
              </a:ext>
            </a:extLst>
          </p:cNvPr>
          <p:cNvPicPr>
            <a:picLocks noGrp="1" noChangeAspect="1"/>
          </p:cNvPicPr>
          <p:nvPr>
            <p:ph idx="1"/>
          </p:nvPr>
        </p:nvPicPr>
        <p:blipFill>
          <a:blip r:embed="rId2"/>
          <a:stretch>
            <a:fillRect/>
          </a:stretch>
        </p:blipFill>
        <p:spPr>
          <a:xfrm>
            <a:off x="457200" y="1928003"/>
            <a:ext cx="8229600" cy="3870356"/>
          </a:xfrm>
          <a:prstGeom prst="rect">
            <a:avLst/>
          </a:prstGeom>
        </p:spPr>
      </p:pic>
    </p:spTree>
    <p:extLst>
      <p:ext uri="{BB962C8B-B14F-4D97-AF65-F5344CB8AC3E}">
        <p14:creationId xmlns:p14="http://schemas.microsoft.com/office/powerpoint/2010/main" val="1123850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236C-E92C-4C0F-AB1B-61CCF59A0975}"/>
              </a:ext>
            </a:extLst>
          </p:cNvPr>
          <p:cNvSpPr>
            <a:spLocks noGrp="1"/>
          </p:cNvSpPr>
          <p:nvPr>
            <p:ph type="title"/>
          </p:nvPr>
        </p:nvSpPr>
        <p:spPr/>
        <p:txBody>
          <a:bodyPr/>
          <a:lstStyle/>
          <a:p>
            <a:r>
              <a:rPr lang="en-US" sz="2400" b="1" dirty="0"/>
              <a:t>Comment on the summary statistics and distribution of the ABV variable</a:t>
            </a:r>
          </a:p>
        </p:txBody>
      </p:sp>
      <p:pic>
        <p:nvPicPr>
          <p:cNvPr id="4" name="Content Placeholder 3">
            <a:extLst>
              <a:ext uri="{FF2B5EF4-FFF2-40B4-BE49-F238E27FC236}">
                <a16:creationId xmlns:a16="http://schemas.microsoft.com/office/drawing/2014/main" id="{20E5CA3D-91EC-4FA9-AF8C-4A18A456BD3E}"/>
              </a:ext>
            </a:extLst>
          </p:cNvPr>
          <p:cNvPicPr>
            <a:picLocks noGrp="1" noChangeAspect="1"/>
          </p:cNvPicPr>
          <p:nvPr>
            <p:ph idx="1"/>
          </p:nvPr>
        </p:nvPicPr>
        <p:blipFill>
          <a:blip r:embed="rId2"/>
          <a:stretch>
            <a:fillRect/>
          </a:stretch>
        </p:blipFill>
        <p:spPr>
          <a:xfrm>
            <a:off x="457200" y="2008470"/>
            <a:ext cx="8229600" cy="3709422"/>
          </a:xfrm>
          <a:prstGeom prst="rect">
            <a:avLst/>
          </a:prstGeom>
        </p:spPr>
      </p:pic>
    </p:spTree>
    <p:extLst>
      <p:ext uri="{BB962C8B-B14F-4D97-AF65-F5344CB8AC3E}">
        <p14:creationId xmlns:p14="http://schemas.microsoft.com/office/powerpoint/2010/main" val="1584488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40C6E-3B99-4FD6-A5F6-03B921BADD32}"/>
              </a:ext>
            </a:extLst>
          </p:cNvPr>
          <p:cNvSpPr>
            <a:spLocks noGrp="1"/>
          </p:cNvSpPr>
          <p:nvPr>
            <p:ph type="title"/>
          </p:nvPr>
        </p:nvSpPr>
        <p:spPr>
          <a:xfrm>
            <a:off x="457200" y="228600"/>
            <a:ext cx="8229600" cy="1143000"/>
          </a:xfrm>
        </p:spPr>
        <p:txBody>
          <a:bodyPr/>
          <a:lstStyle/>
          <a:p>
            <a:r>
              <a:rPr lang="en-US" sz="2400" b="1" dirty="0"/>
              <a:t>Is there an apparent relationship between the bitterness of the beer and its alcoholic content? After Removing NA Value/Draw a scatter plot</a:t>
            </a:r>
            <a:r>
              <a:rPr lang="en-US" sz="2400" b="1" dirty="0">
                <a:solidFill>
                  <a:srgbClr val="7030A0"/>
                </a:solidFill>
              </a:rPr>
              <a:t>. </a:t>
            </a:r>
            <a:endParaRPr lang="en-US" sz="2400" b="1" dirty="0"/>
          </a:p>
        </p:txBody>
      </p:sp>
      <p:pic>
        <p:nvPicPr>
          <p:cNvPr id="4" name="Content Placeholder 3">
            <a:extLst>
              <a:ext uri="{FF2B5EF4-FFF2-40B4-BE49-F238E27FC236}">
                <a16:creationId xmlns:a16="http://schemas.microsoft.com/office/drawing/2014/main" id="{943771C0-5E84-46E1-AAC3-D2C967FB665E}"/>
              </a:ext>
            </a:extLst>
          </p:cNvPr>
          <p:cNvPicPr>
            <a:picLocks noGrp="1" noChangeAspect="1"/>
          </p:cNvPicPr>
          <p:nvPr>
            <p:ph idx="1"/>
          </p:nvPr>
        </p:nvPicPr>
        <p:blipFill>
          <a:blip r:embed="rId2"/>
          <a:stretch>
            <a:fillRect/>
          </a:stretch>
        </p:blipFill>
        <p:spPr>
          <a:xfrm>
            <a:off x="457200" y="1952270"/>
            <a:ext cx="8229600" cy="3821822"/>
          </a:xfrm>
          <a:prstGeom prst="rect">
            <a:avLst/>
          </a:prstGeom>
        </p:spPr>
      </p:pic>
    </p:spTree>
    <p:extLst>
      <p:ext uri="{BB962C8B-B14F-4D97-AF65-F5344CB8AC3E}">
        <p14:creationId xmlns:p14="http://schemas.microsoft.com/office/powerpoint/2010/main" val="1926161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9DCE-9E7F-0740-B7E0-D0A1415EB92B}"/>
              </a:ext>
            </a:extLst>
          </p:cNvPr>
          <p:cNvSpPr>
            <a:spLocks noGrp="1"/>
          </p:cNvSpPr>
          <p:nvPr>
            <p:ph type="title"/>
          </p:nvPr>
        </p:nvSpPr>
        <p:spPr>
          <a:xfrm>
            <a:off x="457200" y="228600"/>
            <a:ext cx="8229600" cy="1301818"/>
          </a:xfrm>
        </p:spPr>
        <p:txBody>
          <a:bodyPr/>
          <a:lstStyle/>
          <a:p>
            <a:r>
              <a:rPr lang="en-US" sz="2400" dirty="0"/>
              <a:t>Is there an apparent relationship between the bitterness of the beer and its alcoholic content? Draw a scatter plot</a:t>
            </a:r>
            <a:r>
              <a:rPr lang="en-US" sz="2400" dirty="0">
                <a:solidFill>
                  <a:srgbClr val="7030A0"/>
                </a:solidFill>
              </a:rPr>
              <a:t>. </a:t>
            </a:r>
          </a:p>
        </p:txBody>
      </p:sp>
      <p:sp>
        <p:nvSpPr>
          <p:cNvPr id="3" name="Content Placeholder 2">
            <a:extLst>
              <a:ext uri="{FF2B5EF4-FFF2-40B4-BE49-F238E27FC236}">
                <a16:creationId xmlns:a16="http://schemas.microsoft.com/office/drawing/2014/main" id="{162401A0-BF56-AF48-8CED-C53370224990}"/>
              </a:ext>
            </a:extLst>
          </p:cNvPr>
          <p:cNvSpPr>
            <a:spLocks noGrp="1"/>
          </p:cNvSpPr>
          <p:nvPr>
            <p:ph idx="1"/>
          </p:nvPr>
        </p:nvSpPr>
        <p:spPr>
          <a:xfrm>
            <a:off x="228600" y="1104900"/>
            <a:ext cx="8763000" cy="5021263"/>
          </a:xfrm>
        </p:spPr>
        <p:txBody>
          <a:bodyPr/>
          <a:lstStyle/>
          <a:p>
            <a:pPr marL="0" indent="0">
              <a:buNone/>
            </a:pPr>
            <a:endParaRPr lang="en-US" sz="2400" dirty="0"/>
          </a:p>
          <a:p>
            <a:endParaRPr lang="en-US" sz="2000" b="1" dirty="0"/>
          </a:p>
        </p:txBody>
      </p:sp>
      <p:pic>
        <p:nvPicPr>
          <p:cNvPr id="5" name="Picture 4">
            <a:extLst>
              <a:ext uri="{FF2B5EF4-FFF2-40B4-BE49-F238E27FC236}">
                <a16:creationId xmlns:a16="http://schemas.microsoft.com/office/drawing/2014/main" id="{B583D61C-ACFA-4B12-9D22-2DD19A652DE9}"/>
              </a:ext>
            </a:extLst>
          </p:cNvPr>
          <p:cNvPicPr>
            <a:picLocks noChangeAspect="1"/>
          </p:cNvPicPr>
          <p:nvPr/>
        </p:nvPicPr>
        <p:blipFill>
          <a:blip r:embed="rId2"/>
          <a:stretch>
            <a:fillRect/>
          </a:stretch>
        </p:blipFill>
        <p:spPr>
          <a:xfrm>
            <a:off x="9625" y="1383768"/>
            <a:ext cx="9144000" cy="3705453"/>
          </a:xfrm>
          <a:prstGeom prst="rect">
            <a:avLst/>
          </a:prstGeom>
        </p:spPr>
      </p:pic>
    </p:spTree>
    <p:extLst>
      <p:ext uri="{BB962C8B-B14F-4D97-AF65-F5344CB8AC3E}">
        <p14:creationId xmlns:p14="http://schemas.microsoft.com/office/powerpoint/2010/main" val="3656125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3D151-D40E-4EA6-B328-399C539715AA}"/>
              </a:ext>
            </a:extLst>
          </p:cNvPr>
          <p:cNvSpPr>
            <a:spLocks noGrp="1"/>
          </p:cNvSpPr>
          <p:nvPr>
            <p:ph type="title"/>
          </p:nvPr>
        </p:nvSpPr>
        <p:spPr>
          <a:xfrm>
            <a:off x="457200" y="228600"/>
            <a:ext cx="8229600" cy="1552074"/>
          </a:xfrm>
        </p:spPr>
        <p:txBody>
          <a:bodyPr/>
          <a:lstStyle/>
          <a:p>
            <a:r>
              <a:rPr lang="en-US" sz="2400" b="1" dirty="0"/>
              <a:t>Is there an apparent relationship between the bitterness of the beer and its alcoholic content? Draw a scatter plot</a:t>
            </a:r>
            <a:r>
              <a:rPr lang="en-US" b="1" dirty="0"/>
              <a:t>. </a:t>
            </a:r>
          </a:p>
        </p:txBody>
      </p:sp>
      <p:pic>
        <p:nvPicPr>
          <p:cNvPr id="4" name="Content Placeholder 3">
            <a:extLst>
              <a:ext uri="{FF2B5EF4-FFF2-40B4-BE49-F238E27FC236}">
                <a16:creationId xmlns:a16="http://schemas.microsoft.com/office/drawing/2014/main" id="{CB7BB6E3-1E82-44B5-B4C6-7FC332C9CEE1}"/>
              </a:ext>
            </a:extLst>
          </p:cNvPr>
          <p:cNvPicPr>
            <a:picLocks noGrp="1" noChangeAspect="1"/>
          </p:cNvPicPr>
          <p:nvPr>
            <p:ph idx="1"/>
          </p:nvPr>
        </p:nvPicPr>
        <p:blipFill>
          <a:blip r:embed="rId2"/>
          <a:stretch>
            <a:fillRect/>
          </a:stretch>
        </p:blipFill>
        <p:spPr>
          <a:xfrm>
            <a:off x="457200" y="1845238"/>
            <a:ext cx="8229600" cy="4035886"/>
          </a:xfrm>
          <a:prstGeom prst="rect">
            <a:avLst/>
          </a:prstGeom>
        </p:spPr>
      </p:pic>
    </p:spTree>
    <p:extLst>
      <p:ext uri="{BB962C8B-B14F-4D97-AF65-F5344CB8AC3E}">
        <p14:creationId xmlns:p14="http://schemas.microsoft.com/office/powerpoint/2010/main" val="2249325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C7B80-7223-3140-A98F-6572C2C105F5}"/>
              </a:ext>
            </a:extLst>
          </p:cNvPr>
          <p:cNvSpPr>
            <a:spLocks noGrp="1"/>
          </p:cNvSpPr>
          <p:nvPr>
            <p:ph type="title"/>
          </p:nvPr>
        </p:nvSpPr>
        <p:spPr>
          <a:xfrm>
            <a:off x="457200" y="884582"/>
            <a:ext cx="8229600" cy="487017"/>
          </a:xfrm>
        </p:spPr>
        <p:txBody>
          <a:bodyPr/>
          <a:lstStyle/>
          <a:p>
            <a:r>
              <a:rPr lang="en-US" sz="1800" dirty="0"/>
              <a:t>Relationship between the bitterness of the beer and its alcoholic content </a:t>
            </a:r>
            <a:br>
              <a:rPr lang="en-US" dirty="0"/>
            </a:br>
            <a:endParaRPr lang="en-US" dirty="0"/>
          </a:p>
        </p:txBody>
      </p:sp>
      <p:pic>
        <p:nvPicPr>
          <p:cNvPr id="4" name="Content Placeholder 3">
            <a:extLst>
              <a:ext uri="{FF2B5EF4-FFF2-40B4-BE49-F238E27FC236}">
                <a16:creationId xmlns:a16="http://schemas.microsoft.com/office/drawing/2014/main" id="{DC04B307-80B8-C14A-AC75-BD43FF5E84C0}"/>
              </a:ext>
            </a:extLst>
          </p:cNvPr>
          <p:cNvPicPr>
            <a:picLocks noGrp="1" noChangeAspect="1"/>
          </p:cNvPicPr>
          <p:nvPr>
            <p:ph idx="1"/>
          </p:nvPr>
        </p:nvPicPr>
        <p:blipFill>
          <a:blip r:embed="rId2"/>
          <a:stretch>
            <a:fillRect/>
          </a:stretch>
        </p:blipFill>
        <p:spPr>
          <a:xfrm>
            <a:off x="909864" y="1600200"/>
            <a:ext cx="3791345" cy="3697357"/>
          </a:xfrm>
          <a:prstGeom prst="rect">
            <a:avLst/>
          </a:prstGeom>
        </p:spPr>
      </p:pic>
      <p:pic>
        <p:nvPicPr>
          <p:cNvPr id="5" name="Picture 4">
            <a:extLst>
              <a:ext uri="{FF2B5EF4-FFF2-40B4-BE49-F238E27FC236}">
                <a16:creationId xmlns:a16="http://schemas.microsoft.com/office/drawing/2014/main" id="{D4C428A4-21CA-7048-9983-E62F6570B3DE}"/>
              </a:ext>
            </a:extLst>
          </p:cNvPr>
          <p:cNvPicPr>
            <a:picLocks noChangeAspect="1"/>
          </p:cNvPicPr>
          <p:nvPr/>
        </p:nvPicPr>
        <p:blipFill>
          <a:blip r:embed="rId3"/>
          <a:stretch>
            <a:fillRect/>
          </a:stretch>
        </p:blipFill>
        <p:spPr>
          <a:xfrm>
            <a:off x="5064421" y="1600200"/>
            <a:ext cx="3791344" cy="3697357"/>
          </a:xfrm>
          <a:prstGeom prst="rect">
            <a:avLst/>
          </a:prstGeom>
        </p:spPr>
      </p:pic>
      <p:sp>
        <p:nvSpPr>
          <p:cNvPr id="6" name="TextBox 5">
            <a:extLst>
              <a:ext uri="{FF2B5EF4-FFF2-40B4-BE49-F238E27FC236}">
                <a16:creationId xmlns:a16="http://schemas.microsoft.com/office/drawing/2014/main" id="{5A761E1E-2D1E-FE44-9750-A1EF33D3082F}"/>
              </a:ext>
            </a:extLst>
          </p:cNvPr>
          <p:cNvSpPr txBox="1"/>
          <p:nvPr/>
        </p:nvSpPr>
        <p:spPr>
          <a:xfrm>
            <a:off x="1958009" y="5854148"/>
            <a:ext cx="5387116" cy="369332"/>
          </a:xfrm>
          <a:prstGeom prst="rect">
            <a:avLst/>
          </a:prstGeom>
          <a:noFill/>
        </p:spPr>
        <p:txBody>
          <a:bodyPr wrap="none" rtlCol="0">
            <a:spAutoFit/>
          </a:bodyPr>
          <a:lstStyle/>
          <a:p>
            <a:r>
              <a:rPr lang="en-US" dirty="0"/>
              <a:t>IPA has a higher Alcohol and Bitter content than Ale</a:t>
            </a:r>
          </a:p>
        </p:txBody>
      </p:sp>
    </p:spTree>
    <p:extLst>
      <p:ext uri="{BB962C8B-B14F-4D97-AF65-F5344CB8AC3E}">
        <p14:creationId xmlns:p14="http://schemas.microsoft.com/office/powerpoint/2010/main" val="3126917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93840-579E-B54A-BA34-7DE762D5FC39}"/>
              </a:ext>
            </a:extLst>
          </p:cNvPr>
          <p:cNvSpPr>
            <a:spLocks noGrp="1"/>
          </p:cNvSpPr>
          <p:nvPr>
            <p:ph type="ctrTitle"/>
          </p:nvPr>
        </p:nvSpPr>
        <p:spPr/>
        <p:txBody>
          <a:bodyPr/>
          <a:lstStyle/>
          <a:p>
            <a:pPr algn="ctr"/>
            <a:r>
              <a:rPr lang="en-US" dirty="0">
                <a:latin typeface="Georgia" panose="02040502050405020303" pitchFamily="18" charset="0"/>
              </a:rPr>
              <a:t>US Craft Beers and Breweries Presentation </a:t>
            </a:r>
          </a:p>
        </p:txBody>
      </p:sp>
      <p:sp>
        <p:nvSpPr>
          <p:cNvPr id="3" name="Subtitle 2">
            <a:extLst>
              <a:ext uri="{FF2B5EF4-FFF2-40B4-BE49-F238E27FC236}">
                <a16:creationId xmlns:a16="http://schemas.microsoft.com/office/drawing/2014/main" id="{2F9D7119-9F6D-0F4D-BD0C-88E9078C1C7A}"/>
              </a:ext>
            </a:extLst>
          </p:cNvPr>
          <p:cNvSpPr>
            <a:spLocks noGrp="1"/>
          </p:cNvSpPr>
          <p:nvPr>
            <p:ph type="subTitle" idx="1"/>
          </p:nvPr>
        </p:nvSpPr>
        <p:spPr/>
        <p:txBody>
          <a:bodyPr/>
          <a:lstStyle/>
          <a:p>
            <a:r>
              <a:rPr lang="en-US" sz="1400" dirty="0"/>
              <a:t>By </a:t>
            </a:r>
            <a:r>
              <a:rPr lang="en-US" sz="1400" dirty="0" err="1"/>
              <a:t>Balasubramaniam</a:t>
            </a:r>
            <a:r>
              <a:rPr lang="en-US" sz="1400" dirty="0"/>
              <a:t> and </a:t>
            </a:r>
            <a:r>
              <a:rPr lang="en-US" sz="1400" dirty="0" err="1"/>
              <a:t>Muchigi</a:t>
            </a:r>
            <a:endParaRPr lang="en-US" sz="1400" dirty="0"/>
          </a:p>
        </p:txBody>
      </p:sp>
    </p:spTree>
    <p:extLst>
      <p:ext uri="{BB962C8B-B14F-4D97-AF65-F5344CB8AC3E}">
        <p14:creationId xmlns:p14="http://schemas.microsoft.com/office/powerpoint/2010/main" val="3016396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B6CF4-3227-4948-8C1C-2B370210763E}"/>
              </a:ext>
            </a:extLst>
          </p:cNvPr>
          <p:cNvSpPr>
            <a:spLocks noGrp="1"/>
          </p:cNvSpPr>
          <p:nvPr>
            <p:ph type="title"/>
          </p:nvPr>
        </p:nvSpPr>
        <p:spPr>
          <a:xfrm>
            <a:off x="457200" y="731836"/>
            <a:ext cx="8229600" cy="639763"/>
          </a:xfrm>
        </p:spPr>
        <p:txBody>
          <a:bodyPr/>
          <a:lstStyle/>
          <a:p>
            <a:r>
              <a:rPr lang="en-US" sz="2400" dirty="0"/>
              <a:t>Relationship between the bitterness of the beer and its alcoholic content</a:t>
            </a:r>
            <a:r>
              <a:rPr lang="en-US" sz="3600" dirty="0"/>
              <a:t> </a:t>
            </a:r>
            <a:br>
              <a:rPr lang="en-US" sz="3600" dirty="0"/>
            </a:br>
            <a:endParaRPr lang="en-US" sz="3500" dirty="0"/>
          </a:p>
        </p:txBody>
      </p:sp>
      <p:sp>
        <p:nvSpPr>
          <p:cNvPr id="3" name="Content Placeholder 2">
            <a:extLst>
              <a:ext uri="{FF2B5EF4-FFF2-40B4-BE49-F238E27FC236}">
                <a16:creationId xmlns:a16="http://schemas.microsoft.com/office/drawing/2014/main" id="{F75334B4-8375-3941-9DDA-6B11262502F3}"/>
              </a:ext>
            </a:extLst>
          </p:cNvPr>
          <p:cNvSpPr>
            <a:spLocks noGrp="1"/>
          </p:cNvSpPr>
          <p:nvPr>
            <p:ph idx="1"/>
          </p:nvPr>
        </p:nvSpPr>
        <p:spPr/>
        <p:txBody>
          <a:bodyPr/>
          <a:lstStyle/>
          <a:p>
            <a:pPr marL="0" indent="0">
              <a:buNone/>
            </a:pPr>
            <a:r>
              <a:rPr lang="en-US" sz="1800" u="sng" dirty="0"/>
              <a:t>KNN Analysis</a:t>
            </a:r>
          </a:p>
          <a:p>
            <a:r>
              <a:rPr lang="en-US" sz="1600" dirty="0"/>
              <a:t>We used regular expressions to create Label data</a:t>
            </a:r>
          </a:p>
          <a:p>
            <a:endParaRPr lang="en-US" sz="2400" dirty="0"/>
          </a:p>
          <a:p>
            <a:endParaRPr lang="en-US" sz="2400" dirty="0"/>
          </a:p>
        </p:txBody>
      </p:sp>
      <p:pic>
        <p:nvPicPr>
          <p:cNvPr id="5" name="Picture 4">
            <a:extLst>
              <a:ext uri="{FF2B5EF4-FFF2-40B4-BE49-F238E27FC236}">
                <a16:creationId xmlns:a16="http://schemas.microsoft.com/office/drawing/2014/main" id="{186E4D72-A3F4-0F40-A2F0-B57C4BCD52D9}"/>
              </a:ext>
            </a:extLst>
          </p:cNvPr>
          <p:cNvPicPr>
            <a:picLocks noChangeAspect="1"/>
          </p:cNvPicPr>
          <p:nvPr/>
        </p:nvPicPr>
        <p:blipFill>
          <a:blip r:embed="rId2"/>
          <a:stretch>
            <a:fillRect/>
          </a:stretch>
        </p:blipFill>
        <p:spPr>
          <a:xfrm>
            <a:off x="1207051" y="2504661"/>
            <a:ext cx="6465957" cy="3621502"/>
          </a:xfrm>
          <a:prstGeom prst="rect">
            <a:avLst/>
          </a:prstGeom>
        </p:spPr>
      </p:pic>
    </p:spTree>
    <p:extLst>
      <p:ext uri="{BB962C8B-B14F-4D97-AF65-F5344CB8AC3E}">
        <p14:creationId xmlns:p14="http://schemas.microsoft.com/office/powerpoint/2010/main" val="2002197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B6CF4-3227-4948-8C1C-2B370210763E}"/>
              </a:ext>
            </a:extLst>
          </p:cNvPr>
          <p:cNvSpPr>
            <a:spLocks noGrp="1"/>
          </p:cNvSpPr>
          <p:nvPr>
            <p:ph type="title"/>
          </p:nvPr>
        </p:nvSpPr>
        <p:spPr/>
        <p:txBody>
          <a:bodyPr/>
          <a:lstStyle/>
          <a:p>
            <a:r>
              <a:rPr lang="en-US" sz="2000" dirty="0"/>
              <a:t>Relationship between the bitterness of the beer and its alcoholic content</a:t>
            </a:r>
          </a:p>
        </p:txBody>
      </p:sp>
      <p:sp>
        <p:nvSpPr>
          <p:cNvPr id="3" name="Content Placeholder 2">
            <a:extLst>
              <a:ext uri="{FF2B5EF4-FFF2-40B4-BE49-F238E27FC236}">
                <a16:creationId xmlns:a16="http://schemas.microsoft.com/office/drawing/2014/main" id="{F75334B4-8375-3941-9DDA-6B11262502F3}"/>
              </a:ext>
            </a:extLst>
          </p:cNvPr>
          <p:cNvSpPr>
            <a:spLocks noGrp="1"/>
          </p:cNvSpPr>
          <p:nvPr>
            <p:ph idx="1"/>
          </p:nvPr>
        </p:nvSpPr>
        <p:spPr/>
        <p:txBody>
          <a:bodyPr/>
          <a:lstStyle/>
          <a:p>
            <a:pPr marL="0" indent="0">
              <a:buNone/>
            </a:pPr>
            <a:r>
              <a:rPr lang="en-US" sz="1600" u="sng" dirty="0"/>
              <a:t>KNN Analysis</a:t>
            </a:r>
          </a:p>
          <a:p>
            <a:pPr marL="0" indent="0">
              <a:buNone/>
            </a:pPr>
            <a:endParaRPr lang="en-US" sz="1600" dirty="0"/>
          </a:p>
          <a:p>
            <a:r>
              <a:rPr lang="en-US" sz="1600" dirty="0"/>
              <a:t>We trained the data with .75 split</a:t>
            </a:r>
          </a:p>
          <a:p>
            <a:r>
              <a:rPr lang="en-US" sz="1600" dirty="0"/>
              <a:t>We then ran the model on K = 3 &amp; 5</a:t>
            </a:r>
          </a:p>
          <a:p>
            <a:r>
              <a:rPr lang="en-US" sz="1600" dirty="0"/>
              <a:t>Below were our results</a:t>
            </a:r>
          </a:p>
          <a:p>
            <a:r>
              <a:rPr lang="en-US" sz="1600" dirty="0"/>
              <a:t>The model with K = 3 had 0.86 accuracy and K = 4 had accuracy of .85</a:t>
            </a:r>
          </a:p>
          <a:p>
            <a:endParaRPr lang="en-US" sz="2400" dirty="0"/>
          </a:p>
          <a:p>
            <a:endParaRPr lang="en-US" sz="2400" dirty="0"/>
          </a:p>
        </p:txBody>
      </p:sp>
      <p:pic>
        <p:nvPicPr>
          <p:cNvPr id="6" name="Picture 5">
            <a:extLst>
              <a:ext uri="{FF2B5EF4-FFF2-40B4-BE49-F238E27FC236}">
                <a16:creationId xmlns:a16="http://schemas.microsoft.com/office/drawing/2014/main" id="{C454E8E8-452E-454D-A472-56EDDF635E49}"/>
              </a:ext>
            </a:extLst>
          </p:cNvPr>
          <p:cNvPicPr>
            <a:picLocks noChangeAspect="1"/>
          </p:cNvPicPr>
          <p:nvPr/>
        </p:nvPicPr>
        <p:blipFill>
          <a:blip r:embed="rId2"/>
          <a:stretch>
            <a:fillRect/>
          </a:stretch>
        </p:blipFill>
        <p:spPr>
          <a:xfrm>
            <a:off x="705125" y="3587750"/>
            <a:ext cx="3101562" cy="3150980"/>
          </a:xfrm>
          <a:prstGeom prst="rect">
            <a:avLst/>
          </a:prstGeom>
        </p:spPr>
      </p:pic>
      <p:pic>
        <p:nvPicPr>
          <p:cNvPr id="8" name="Picture 7">
            <a:extLst>
              <a:ext uri="{FF2B5EF4-FFF2-40B4-BE49-F238E27FC236}">
                <a16:creationId xmlns:a16="http://schemas.microsoft.com/office/drawing/2014/main" id="{5E3700E5-9A67-AD49-86ED-834AFB7FAEAD}"/>
              </a:ext>
            </a:extLst>
          </p:cNvPr>
          <p:cNvPicPr>
            <a:picLocks noChangeAspect="1"/>
          </p:cNvPicPr>
          <p:nvPr/>
        </p:nvPicPr>
        <p:blipFill>
          <a:blip r:embed="rId3"/>
          <a:stretch>
            <a:fillRect/>
          </a:stretch>
        </p:blipFill>
        <p:spPr>
          <a:xfrm>
            <a:off x="5103742" y="3518590"/>
            <a:ext cx="3215309" cy="3220140"/>
          </a:xfrm>
          <a:prstGeom prst="rect">
            <a:avLst/>
          </a:prstGeom>
        </p:spPr>
      </p:pic>
    </p:spTree>
    <p:extLst>
      <p:ext uri="{BB962C8B-B14F-4D97-AF65-F5344CB8AC3E}">
        <p14:creationId xmlns:p14="http://schemas.microsoft.com/office/powerpoint/2010/main" val="3524875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B6CF4-3227-4948-8C1C-2B370210763E}"/>
              </a:ext>
            </a:extLst>
          </p:cNvPr>
          <p:cNvSpPr>
            <a:spLocks noGrp="1"/>
          </p:cNvSpPr>
          <p:nvPr>
            <p:ph type="title"/>
          </p:nvPr>
        </p:nvSpPr>
        <p:spPr/>
        <p:txBody>
          <a:bodyPr/>
          <a:lstStyle/>
          <a:p>
            <a:r>
              <a:rPr lang="en-US" sz="2000" dirty="0"/>
              <a:t>Relationship between the bitterness of the beer and its alcoholic content</a:t>
            </a:r>
          </a:p>
        </p:txBody>
      </p:sp>
      <p:sp>
        <p:nvSpPr>
          <p:cNvPr id="3" name="Content Placeholder 2">
            <a:extLst>
              <a:ext uri="{FF2B5EF4-FFF2-40B4-BE49-F238E27FC236}">
                <a16:creationId xmlns:a16="http://schemas.microsoft.com/office/drawing/2014/main" id="{F75334B4-8375-3941-9DDA-6B11262502F3}"/>
              </a:ext>
            </a:extLst>
          </p:cNvPr>
          <p:cNvSpPr>
            <a:spLocks noGrp="1"/>
          </p:cNvSpPr>
          <p:nvPr>
            <p:ph idx="1"/>
          </p:nvPr>
        </p:nvSpPr>
        <p:spPr/>
        <p:txBody>
          <a:bodyPr/>
          <a:lstStyle/>
          <a:p>
            <a:endParaRPr lang="en-US" sz="2400" dirty="0"/>
          </a:p>
          <a:p>
            <a:endParaRPr lang="en-US" sz="2400" dirty="0"/>
          </a:p>
        </p:txBody>
      </p:sp>
      <p:sp>
        <p:nvSpPr>
          <p:cNvPr id="4" name="TextBox 3">
            <a:extLst>
              <a:ext uri="{FF2B5EF4-FFF2-40B4-BE49-F238E27FC236}">
                <a16:creationId xmlns:a16="http://schemas.microsoft.com/office/drawing/2014/main" id="{5D8D868E-F4A3-1549-9CB5-32FC27D20295}"/>
              </a:ext>
            </a:extLst>
          </p:cNvPr>
          <p:cNvSpPr txBox="1"/>
          <p:nvPr/>
        </p:nvSpPr>
        <p:spPr>
          <a:xfrm>
            <a:off x="457200" y="1719470"/>
            <a:ext cx="7964681" cy="1477328"/>
          </a:xfrm>
          <a:prstGeom prst="rect">
            <a:avLst/>
          </a:prstGeom>
          <a:noFill/>
        </p:spPr>
        <p:txBody>
          <a:bodyPr wrap="none" rtlCol="0">
            <a:spAutoFit/>
          </a:bodyPr>
          <a:lstStyle/>
          <a:p>
            <a:r>
              <a:rPr lang="en-US" u="sng" dirty="0"/>
              <a:t>KNN Analysis</a:t>
            </a:r>
          </a:p>
          <a:p>
            <a:r>
              <a:rPr lang="en-US" dirty="0"/>
              <a:t>Were not satisfied with the results, so we plotted chart with the best K to use</a:t>
            </a:r>
          </a:p>
          <a:p>
            <a:r>
              <a:rPr lang="en-US" dirty="0"/>
              <a:t>And we discovered the best K is around the 0 to 20 region</a:t>
            </a:r>
          </a:p>
          <a:p>
            <a:endParaRPr lang="en-US" dirty="0"/>
          </a:p>
          <a:p>
            <a:endParaRPr lang="en-US" dirty="0"/>
          </a:p>
        </p:txBody>
      </p:sp>
      <p:pic>
        <p:nvPicPr>
          <p:cNvPr id="5" name="Picture 4">
            <a:extLst>
              <a:ext uri="{FF2B5EF4-FFF2-40B4-BE49-F238E27FC236}">
                <a16:creationId xmlns:a16="http://schemas.microsoft.com/office/drawing/2014/main" id="{D6DF9235-BFE0-D949-B058-D0347002D832}"/>
              </a:ext>
            </a:extLst>
          </p:cNvPr>
          <p:cNvPicPr>
            <a:picLocks noChangeAspect="1"/>
          </p:cNvPicPr>
          <p:nvPr/>
        </p:nvPicPr>
        <p:blipFill>
          <a:blip r:embed="rId2"/>
          <a:stretch>
            <a:fillRect/>
          </a:stretch>
        </p:blipFill>
        <p:spPr>
          <a:xfrm>
            <a:off x="1073426" y="2852530"/>
            <a:ext cx="6579704" cy="3273633"/>
          </a:xfrm>
          <a:prstGeom prst="rect">
            <a:avLst/>
          </a:prstGeom>
        </p:spPr>
      </p:pic>
    </p:spTree>
    <p:extLst>
      <p:ext uri="{BB962C8B-B14F-4D97-AF65-F5344CB8AC3E}">
        <p14:creationId xmlns:p14="http://schemas.microsoft.com/office/powerpoint/2010/main" val="2880384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71B78-D7A6-4ACB-B766-E427E5A75D8C}"/>
              </a:ext>
            </a:extLst>
          </p:cNvPr>
          <p:cNvSpPr>
            <a:spLocks noGrp="1"/>
          </p:cNvSpPr>
          <p:nvPr>
            <p:ph type="title"/>
          </p:nvPr>
        </p:nvSpPr>
        <p:spPr>
          <a:xfrm>
            <a:off x="457199" y="4177364"/>
            <a:ext cx="8311415" cy="192504"/>
          </a:xfrm>
        </p:spPr>
        <p:txBody>
          <a:bodyPr/>
          <a:lstStyle/>
          <a:p>
            <a:r>
              <a:rPr lang="en-US" sz="3200" b="1" dirty="0">
                <a:solidFill>
                  <a:srgbClr val="C00000"/>
                </a:solidFill>
              </a:rPr>
              <a:t>Question-9</a:t>
            </a:r>
            <a:br>
              <a:rPr lang="en-US" sz="3200" b="1" dirty="0">
                <a:solidFill>
                  <a:srgbClr val="C00000"/>
                </a:solidFill>
              </a:rPr>
            </a:br>
            <a:r>
              <a:rPr lang="en-US" sz="3200" b="1" dirty="0">
                <a:solidFill>
                  <a:srgbClr val="C00000"/>
                </a:solidFill>
              </a:rPr>
              <a:t> Find one other useful inference from the data that you feel Budweiser may be able to find value in. </a:t>
            </a:r>
            <a:br>
              <a:rPr lang="en-US" sz="3200" b="1" dirty="0">
                <a:solidFill>
                  <a:srgbClr val="C00000"/>
                </a:solidFill>
              </a:rPr>
            </a:br>
            <a:r>
              <a:rPr lang="en-US" sz="3200" b="1" dirty="0">
                <a:solidFill>
                  <a:srgbClr val="C00000"/>
                </a:solidFill>
              </a:rPr>
              <a:t> You must convince them why it is important and back up your conviction with appropriate statistical evidence</a:t>
            </a:r>
            <a:r>
              <a:rPr lang="en-US" dirty="0">
                <a:solidFill>
                  <a:srgbClr val="C00000"/>
                </a:solidFill>
              </a:rPr>
              <a:t>. </a:t>
            </a:r>
            <a:br>
              <a:rPr lang="en-US" dirty="0">
                <a:solidFill>
                  <a:srgbClr val="C00000"/>
                </a:solidFill>
              </a:rPr>
            </a:br>
            <a:r>
              <a:rPr lang="en-US" dirty="0"/>
              <a:t> </a:t>
            </a:r>
            <a:br>
              <a:rPr lang="en-US" dirty="0"/>
            </a:br>
            <a:r>
              <a:rPr lang="en-US" sz="4000" dirty="0">
                <a:solidFill>
                  <a:srgbClr val="7030A0"/>
                </a:solidFill>
              </a:rPr>
              <a:t>Optimum K Value Finding</a:t>
            </a:r>
          </a:p>
        </p:txBody>
      </p:sp>
      <p:sp>
        <p:nvSpPr>
          <p:cNvPr id="3" name="Content Placeholder 2">
            <a:extLst>
              <a:ext uri="{FF2B5EF4-FFF2-40B4-BE49-F238E27FC236}">
                <a16:creationId xmlns:a16="http://schemas.microsoft.com/office/drawing/2014/main" id="{936C003A-4093-48E3-9A28-35FAA85EAEE4}"/>
              </a:ext>
            </a:extLst>
          </p:cNvPr>
          <p:cNvSpPr>
            <a:spLocks noGrp="1"/>
          </p:cNvSpPr>
          <p:nvPr>
            <p:ph idx="1"/>
          </p:nvPr>
        </p:nvSpPr>
        <p:spPr>
          <a:xfrm flipV="1">
            <a:off x="457200" y="4004107"/>
            <a:ext cx="8311414" cy="1857677"/>
          </a:xfrm>
        </p:spPr>
        <p:txBody>
          <a:bodyPr/>
          <a:lstStyle/>
          <a:p>
            <a:pPr marL="0" indent="0">
              <a:buNone/>
            </a:pPr>
            <a:endParaRPr lang="en-US" dirty="0"/>
          </a:p>
        </p:txBody>
      </p:sp>
    </p:spTree>
    <p:extLst>
      <p:ext uri="{BB962C8B-B14F-4D97-AF65-F5344CB8AC3E}">
        <p14:creationId xmlns:p14="http://schemas.microsoft.com/office/powerpoint/2010/main" val="1591960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5775-A49A-45C6-9E42-4804CA570018}"/>
              </a:ext>
            </a:extLst>
          </p:cNvPr>
          <p:cNvSpPr>
            <a:spLocks noGrp="1"/>
          </p:cNvSpPr>
          <p:nvPr>
            <p:ph type="title"/>
          </p:nvPr>
        </p:nvSpPr>
        <p:spPr/>
        <p:txBody>
          <a:bodyPr/>
          <a:lstStyle/>
          <a:p>
            <a:r>
              <a:rPr lang="en-US" dirty="0"/>
              <a:t>When K=22 ,24,25</a:t>
            </a:r>
          </a:p>
        </p:txBody>
      </p:sp>
      <p:graphicFrame>
        <p:nvGraphicFramePr>
          <p:cNvPr id="4" name="Table 4">
            <a:extLst>
              <a:ext uri="{FF2B5EF4-FFF2-40B4-BE49-F238E27FC236}">
                <a16:creationId xmlns:a16="http://schemas.microsoft.com/office/drawing/2014/main" id="{84885645-45AF-47FD-9802-A187EAF626FD}"/>
              </a:ext>
            </a:extLst>
          </p:cNvPr>
          <p:cNvGraphicFramePr>
            <a:graphicFrameLocks noGrp="1"/>
          </p:cNvGraphicFramePr>
          <p:nvPr>
            <p:ph idx="1"/>
            <p:extLst>
              <p:ext uri="{D42A27DB-BD31-4B8C-83A1-F6EECF244321}">
                <p14:modId xmlns:p14="http://schemas.microsoft.com/office/powerpoint/2010/main" val="2478277622"/>
              </p:ext>
            </p:extLst>
          </p:nvPr>
        </p:nvGraphicFramePr>
        <p:xfrm>
          <a:off x="457200" y="3291840"/>
          <a:ext cx="8229600" cy="1703672"/>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2907652754"/>
                    </a:ext>
                  </a:extLst>
                </a:gridCol>
                <a:gridCol w="2057400">
                  <a:extLst>
                    <a:ext uri="{9D8B030D-6E8A-4147-A177-3AD203B41FA5}">
                      <a16:colId xmlns:a16="http://schemas.microsoft.com/office/drawing/2014/main" val="834548049"/>
                    </a:ext>
                  </a:extLst>
                </a:gridCol>
                <a:gridCol w="2057400">
                  <a:extLst>
                    <a:ext uri="{9D8B030D-6E8A-4147-A177-3AD203B41FA5}">
                      <a16:colId xmlns:a16="http://schemas.microsoft.com/office/drawing/2014/main" val="975190561"/>
                    </a:ext>
                  </a:extLst>
                </a:gridCol>
                <a:gridCol w="2057400">
                  <a:extLst>
                    <a:ext uri="{9D8B030D-6E8A-4147-A177-3AD203B41FA5}">
                      <a16:colId xmlns:a16="http://schemas.microsoft.com/office/drawing/2014/main" val="829403037"/>
                    </a:ext>
                  </a:extLst>
                </a:gridCol>
              </a:tblGrid>
              <a:tr h="425918">
                <a:tc>
                  <a:txBody>
                    <a:bodyPr/>
                    <a:lstStyle/>
                    <a:p>
                      <a:r>
                        <a:rPr lang="en-US" dirty="0"/>
                        <a:t>K Value</a:t>
                      </a:r>
                    </a:p>
                  </a:txBody>
                  <a:tcPr/>
                </a:tc>
                <a:tc>
                  <a:txBody>
                    <a:bodyPr/>
                    <a:lstStyle/>
                    <a:p>
                      <a:r>
                        <a:rPr lang="en-US" dirty="0"/>
                        <a:t>Accuracy</a:t>
                      </a:r>
                    </a:p>
                  </a:txBody>
                  <a:tcPr/>
                </a:tc>
                <a:tc>
                  <a:txBody>
                    <a:bodyPr/>
                    <a:lstStyle/>
                    <a:p>
                      <a:r>
                        <a:rPr lang="en-US" dirty="0"/>
                        <a:t>Sensitivity</a:t>
                      </a:r>
                    </a:p>
                  </a:txBody>
                  <a:tcPr/>
                </a:tc>
                <a:tc>
                  <a:txBody>
                    <a:bodyPr/>
                    <a:lstStyle/>
                    <a:p>
                      <a:r>
                        <a:rPr lang="en-US" dirty="0"/>
                        <a:t>Specificity</a:t>
                      </a:r>
                    </a:p>
                  </a:txBody>
                  <a:tcPr/>
                </a:tc>
                <a:extLst>
                  <a:ext uri="{0D108BD9-81ED-4DB2-BD59-A6C34878D82A}">
                    <a16:rowId xmlns:a16="http://schemas.microsoft.com/office/drawing/2014/main" val="4107305353"/>
                  </a:ext>
                </a:extLst>
              </a:tr>
              <a:tr h="425918">
                <a:tc>
                  <a:txBody>
                    <a:bodyPr/>
                    <a:lstStyle/>
                    <a:p>
                      <a:r>
                        <a:rPr lang="en-US" dirty="0"/>
                        <a:t>24</a:t>
                      </a:r>
                    </a:p>
                  </a:txBody>
                  <a:tcPr/>
                </a:tc>
                <a:tc>
                  <a:txBody>
                    <a:bodyPr/>
                    <a:lstStyle/>
                    <a:p>
                      <a:r>
                        <a:rPr lang="en-US" dirty="0"/>
                        <a:t>0.8834</a:t>
                      </a:r>
                    </a:p>
                  </a:txBody>
                  <a:tcPr/>
                </a:tc>
                <a:tc>
                  <a:txBody>
                    <a:bodyPr/>
                    <a:lstStyle/>
                    <a:p>
                      <a:r>
                        <a:rPr lang="en-US" dirty="0"/>
                        <a:t>0.9057</a:t>
                      </a:r>
                    </a:p>
                  </a:txBody>
                  <a:tcPr/>
                </a:tc>
                <a:tc>
                  <a:txBody>
                    <a:bodyPr/>
                    <a:lstStyle/>
                    <a:p>
                      <a:r>
                        <a:rPr lang="en-US" dirty="0"/>
                        <a:t>0.8548</a:t>
                      </a:r>
                    </a:p>
                  </a:txBody>
                  <a:tcPr/>
                </a:tc>
                <a:extLst>
                  <a:ext uri="{0D108BD9-81ED-4DB2-BD59-A6C34878D82A}">
                    <a16:rowId xmlns:a16="http://schemas.microsoft.com/office/drawing/2014/main" val="2265538352"/>
                  </a:ext>
                </a:extLst>
              </a:tr>
              <a:tr h="425918">
                <a:tc>
                  <a:txBody>
                    <a:bodyPr/>
                    <a:lstStyle/>
                    <a:p>
                      <a:r>
                        <a:rPr lang="en-US" b="1" dirty="0">
                          <a:solidFill>
                            <a:srgbClr val="C00000"/>
                          </a:solidFill>
                        </a:rPr>
                        <a:t>23</a:t>
                      </a:r>
                    </a:p>
                  </a:txBody>
                  <a:tcPr/>
                </a:tc>
                <a:tc>
                  <a:txBody>
                    <a:bodyPr/>
                    <a:lstStyle/>
                    <a:p>
                      <a:r>
                        <a:rPr lang="en-US" b="1" dirty="0">
                          <a:solidFill>
                            <a:srgbClr val="C00000"/>
                          </a:solidFill>
                        </a:rPr>
                        <a:t>0.8869</a:t>
                      </a:r>
                    </a:p>
                  </a:txBody>
                  <a:tcPr/>
                </a:tc>
                <a:tc>
                  <a:txBody>
                    <a:bodyPr/>
                    <a:lstStyle/>
                    <a:p>
                      <a:r>
                        <a:rPr lang="en-US" b="1" dirty="0">
                          <a:solidFill>
                            <a:srgbClr val="C00000"/>
                          </a:solidFill>
                        </a:rPr>
                        <a:t>0.9062</a:t>
                      </a:r>
                    </a:p>
                  </a:txBody>
                  <a:tcPr/>
                </a:tc>
                <a:tc>
                  <a:txBody>
                    <a:bodyPr/>
                    <a:lstStyle/>
                    <a:p>
                      <a:r>
                        <a:rPr lang="en-US" b="1" dirty="0">
                          <a:solidFill>
                            <a:srgbClr val="C00000"/>
                          </a:solidFill>
                        </a:rPr>
                        <a:t>0.8618</a:t>
                      </a:r>
                    </a:p>
                  </a:txBody>
                  <a:tcPr/>
                </a:tc>
                <a:extLst>
                  <a:ext uri="{0D108BD9-81ED-4DB2-BD59-A6C34878D82A}">
                    <a16:rowId xmlns:a16="http://schemas.microsoft.com/office/drawing/2014/main" val="4100395994"/>
                  </a:ext>
                </a:extLst>
              </a:tr>
              <a:tr h="425918">
                <a:tc>
                  <a:txBody>
                    <a:bodyPr/>
                    <a:lstStyle/>
                    <a:p>
                      <a:r>
                        <a:rPr lang="en-US" dirty="0"/>
                        <a:t>22</a:t>
                      </a:r>
                    </a:p>
                  </a:txBody>
                  <a:tcPr/>
                </a:tc>
                <a:tc>
                  <a:txBody>
                    <a:bodyPr/>
                    <a:lstStyle/>
                    <a:p>
                      <a:r>
                        <a:rPr lang="en-US" dirty="0"/>
                        <a:t>0.8693</a:t>
                      </a:r>
                    </a:p>
                  </a:txBody>
                  <a:tcPr/>
                </a:tc>
                <a:tc>
                  <a:txBody>
                    <a:bodyPr/>
                    <a:lstStyle/>
                    <a:p>
                      <a:r>
                        <a:rPr lang="en-US" dirty="0"/>
                        <a:t>0.8981</a:t>
                      </a:r>
                    </a:p>
                  </a:txBody>
                  <a:tcPr/>
                </a:tc>
                <a:tc>
                  <a:txBody>
                    <a:bodyPr/>
                    <a:lstStyle/>
                    <a:p>
                      <a:r>
                        <a:rPr lang="en-US" dirty="0"/>
                        <a:t>0.8333</a:t>
                      </a:r>
                    </a:p>
                  </a:txBody>
                  <a:tcPr/>
                </a:tc>
                <a:extLst>
                  <a:ext uri="{0D108BD9-81ED-4DB2-BD59-A6C34878D82A}">
                    <a16:rowId xmlns:a16="http://schemas.microsoft.com/office/drawing/2014/main" val="3201577803"/>
                  </a:ext>
                </a:extLst>
              </a:tr>
            </a:tbl>
          </a:graphicData>
        </a:graphic>
      </p:graphicFrame>
      <p:graphicFrame>
        <p:nvGraphicFramePr>
          <p:cNvPr id="6" name="Table 6">
            <a:extLst>
              <a:ext uri="{FF2B5EF4-FFF2-40B4-BE49-F238E27FC236}">
                <a16:creationId xmlns:a16="http://schemas.microsoft.com/office/drawing/2014/main" id="{66A8C85F-7F2F-41D3-B745-0395BA075159}"/>
              </a:ext>
            </a:extLst>
          </p:cNvPr>
          <p:cNvGraphicFramePr>
            <a:graphicFrameLocks noGrp="1"/>
          </p:cNvGraphicFramePr>
          <p:nvPr>
            <p:extLst>
              <p:ext uri="{D42A27DB-BD31-4B8C-83A1-F6EECF244321}">
                <p14:modId xmlns:p14="http://schemas.microsoft.com/office/powerpoint/2010/main" val="4062921170"/>
              </p:ext>
            </p:extLst>
          </p:nvPr>
        </p:nvGraphicFramePr>
        <p:xfrm>
          <a:off x="1524000" y="1396999"/>
          <a:ext cx="6096000" cy="826437"/>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97981109"/>
                    </a:ext>
                  </a:extLst>
                </a:gridCol>
              </a:tblGrid>
              <a:tr h="826437">
                <a:tc>
                  <a:txBody>
                    <a:bodyPr/>
                    <a:lstStyle/>
                    <a:p>
                      <a:r>
                        <a:rPr lang="en-US" sz="2400" dirty="0"/>
                        <a:t>                </a:t>
                      </a:r>
                      <a:r>
                        <a:rPr lang="en-US" sz="2400" dirty="0">
                          <a:solidFill>
                            <a:srgbClr val="C00000"/>
                          </a:solidFill>
                        </a:rPr>
                        <a:t>Optimum K Value  Is K=23</a:t>
                      </a:r>
                    </a:p>
                  </a:txBody>
                  <a:tcPr/>
                </a:tc>
                <a:extLst>
                  <a:ext uri="{0D108BD9-81ED-4DB2-BD59-A6C34878D82A}">
                    <a16:rowId xmlns:a16="http://schemas.microsoft.com/office/drawing/2014/main" val="4131548970"/>
                  </a:ext>
                </a:extLst>
              </a:tr>
            </a:tbl>
          </a:graphicData>
        </a:graphic>
      </p:graphicFrame>
    </p:spTree>
    <p:extLst>
      <p:ext uri="{BB962C8B-B14F-4D97-AF65-F5344CB8AC3E}">
        <p14:creationId xmlns:p14="http://schemas.microsoft.com/office/powerpoint/2010/main" val="1626895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93D17-2075-4317-800D-B0BE8955E4CD}"/>
              </a:ext>
            </a:extLst>
          </p:cNvPr>
          <p:cNvSpPr>
            <a:spLocks noGrp="1"/>
          </p:cNvSpPr>
          <p:nvPr>
            <p:ph type="title"/>
          </p:nvPr>
        </p:nvSpPr>
        <p:spPr>
          <a:xfrm>
            <a:off x="457200" y="228600"/>
            <a:ext cx="8229600" cy="1051560"/>
          </a:xfrm>
        </p:spPr>
        <p:txBody>
          <a:bodyPr/>
          <a:lstStyle/>
          <a:p>
            <a:r>
              <a:rPr lang="en-US" sz="3600" b="1" dirty="0">
                <a:solidFill>
                  <a:srgbClr val="C00000"/>
                </a:solidFill>
              </a:rPr>
              <a:t>Precision/Recall for K=22,23,24, K=23 is Optimum</a:t>
            </a:r>
          </a:p>
        </p:txBody>
      </p:sp>
      <p:graphicFrame>
        <p:nvGraphicFramePr>
          <p:cNvPr id="4" name="Table 4">
            <a:extLst>
              <a:ext uri="{FF2B5EF4-FFF2-40B4-BE49-F238E27FC236}">
                <a16:creationId xmlns:a16="http://schemas.microsoft.com/office/drawing/2014/main" id="{9E807B6F-F23B-40E0-BC7F-094CE6B854D4}"/>
              </a:ext>
            </a:extLst>
          </p:cNvPr>
          <p:cNvGraphicFramePr>
            <a:graphicFrameLocks noGrp="1"/>
          </p:cNvGraphicFramePr>
          <p:nvPr>
            <p:ph idx="1"/>
            <p:extLst>
              <p:ext uri="{D42A27DB-BD31-4B8C-83A1-F6EECF244321}">
                <p14:modId xmlns:p14="http://schemas.microsoft.com/office/powerpoint/2010/main" val="2003747731"/>
              </p:ext>
            </p:extLst>
          </p:nvPr>
        </p:nvGraphicFramePr>
        <p:xfrm>
          <a:off x="510139" y="2059805"/>
          <a:ext cx="8176661" cy="2502570"/>
        </p:xfrm>
        <a:graphic>
          <a:graphicData uri="http://schemas.openxmlformats.org/drawingml/2006/table">
            <a:tbl>
              <a:tblPr firstRow="1" bandRow="1">
                <a:tableStyleId>{5C22544A-7EE6-4342-B048-85BDC9FD1C3A}</a:tableStyleId>
              </a:tblPr>
              <a:tblGrid>
                <a:gridCol w="2690261">
                  <a:extLst>
                    <a:ext uri="{9D8B030D-6E8A-4147-A177-3AD203B41FA5}">
                      <a16:colId xmlns:a16="http://schemas.microsoft.com/office/drawing/2014/main" val="1722781590"/>
                    </a:ext>
                  </a:extLst>
                </a:gridCol>
                <a:gridCol w="2743200">
                  <a:extLst>
                    <a:ext uri="{9D8B030D-6E8A-4147-A177-3AD203B41FA5}">
                      <a16:colId xmlns:a16="http://schemas.microsoft.com/office/drawing/2014/main" val="2377217598"/>
                    </a:ext>
                  </a:extLst>
                </a:gridCol>
                <a:gridCol w="2743200">
                  <a:extLst>
                    <a:ext uri="{9D8B030D-6E8A-4147-A177-3AD203B41FA5}">
                      <a16:colId xmlns:a16="http://schemas.microsoft.com/office/drawing/2014/main" val="990536795"/>
                    </a:ext>
                  </a:extLst>
                </a:gridCol>
              </a:tblGrid>
              <a:tr h="500514">
                <a:tc>
                  <a:txBody>
                    <a:bodyPr/>
                    <a:lstStyle/>
                    <a:p>
                      <a:r>
                        <a:rPr lang="en-US" dirty="0"/>
                        <a:t>K Value</a:t>
                      </a:r>
                    </a:p>
                  </a:txBody>
                  <a:tcPr>
                    <a:solidFill>
                      <a:srgbClr val="FFC000"/>
                    </a:solidFill>
                  </a:tcPr>
                </a:tc>
                <a:tc>
                  <a:txBody>
                    <a:bodyPr/>
                    <a:lstStyle/>
                    <a:p>
                      <a:r>
                        <a:rPr lang="en-US" dirty="0"/>
                        <a:t> Precision</a:t>
                      </a:r>
                    </a:p>
                  </a:txBody>
                  <a:tcPr>
                    <a:solidFill>
                      <a:srgbClr val="FFC000"/>
                    </a:solidFill>
                  </a:tcPr>
                </a:tc>
                <a:tc>
                  <a:txBody>
                    <a:bodyPr/>
                    <a:lstStyle/>
                    <a:p>
                      <a:r>
                        <a:rPr lang="en-US" dirty="0"/>
                        <a:t>Recall </a:t>
                      </a:r>
                    </a:p>
                  </a:txBody>
                  <a:tcPr>
                    <a:solidFill>
                      <a:srgbClr val="FFC000"/>
                    </a:solidFill>
                  </a:tcPr>
                </a:tc>
                <a:extLst>
                  <a:ext uri="{0D108BD9-81ED-4DB2-BD59-A6C34878D82A}">
                    <a16:rowId xmlns:a16="http://schemas.microsoft.com/office/drawing/2014/main" val="3330101170"/>
                  </a:ext>
                </a:extLst>
              </a:tr>
              <a:tr h="500514">
                <a:tc>
                  <a:txBody>
                    <a:bodyPr/>
                    <a:lstStyle/>
                    <a:p>
                      <a:r>
                        <a:rPr lang="en-US" dirty="0"/>
                        <a:t>22</a:t>
                      </a:r>
                    </a:p>
                  </a:txBody>
                  <a:tcPr/>
                </a:tc>
                <a:tc>
                  <a:txBody>
                    <a:bodyPr/>
                    <a:lstStyle/>
                    <a:p>
                      <a:r>
                        <a:rPr lang="en-US" dirty="0"/>
                        <a:t>0.8703</a:t>
                      </a:r>
                    </a:p>
                  </a:txBody>
                  <a:tcPr/>
                </a:tc>
                <a:tc>
                  <a:txBody>
                    <a:bodyPr/>
                    <a:lstStyle/>
                    <a:p>
                      <a:r>
                        <a:rPr lang="en-US" dirty="0"/>
                        <a:t>0.8980</a:t>
                      </a:r>
                    </a:p>
                  </a:txBody>
                  <a:tcPr/>
                </a:tc>
                <a:extLst>
                  <a:ext uri="{0D108BD9-81ED-4DB2-BD59-A6C34878D82A}">
                    <a16:rowId xmlns:a16="http://schemas.microsoft.com/office/drawing/2014/main" val="3950745670"/>
                  </a:ext>
                </a:extLst>
              </a:tr>
              <a:tr h="500514">
                <a:tc>
                  <a:txBody>
                    <a:bodyPr/>
                    <a:lstStyle/>
                    <a:p>
                      <a:r>
                        <a:rPr lang="en-US" b="1" dirty="0">
                          <a:solidFill>
                            <a:srgbClr val="C00000"/>
                          </a:solidFill>
                        </a:rPr>
                        <a:t>23</a:t>
                      </a:r>
                    </a:p>
                  </a:txBody>
                  <a:tcPr/>
                </a:tc>
                <a:tc>
                  <a:txBody>
                    <a:bodyPr/>
                    <a:lstStyle/>
                    <a:p>
                      <a:r>
                        <a:rPr lang="en-US" b="1" dirty="0">
                          <a:solidFill>
                            <a:srgbClr val="C00000"/>
                          </a:solidFill>
                        </a:rPr>
                        <a:t>0.8888</a:t>
                      </a:r>
                    </a:p>
                  </a:txBody>
                  <a:tcPr/>
                </a:tc>
                <a:tc>
                  <a:txBody>
                    <a:bodyPr/>
                    <a:lstStyle/>
                    <a:p>
                      <a:r>
                        <a:rPr lang="en-US" b="1" dirty="0">
                          <a:solidFill>
                            <a:srgbClr val="C00000"/>
                          </a:solidFill>
                        </a:rPr>
                        <a:t>0.9056</a:t>
                      </a:r>
                    </a:p>
                  </a:txBody>
                  <a:tcPr/>
                </a:tc>
                <a:extLst>
                  <a:ext uri="{0D108BD9-81ED-4DB2-BD59-A6C34878D82A}">
                    <a16:rowId xmlns:a16="http://schemas.microsoft.com/office/drawing/2014/main" val="2768665391"/>
                  </a:ext>
                </a:extLst>
              </a:tr>
              <a:tr h="500514">
                <a:tc>
                  <a:txBody>
                    <a:bodyPr/>
                    <a:lstStyle/>
                    <a:p>
                      <a:r>
                        <a:rPr lang="en-US" dirty="0"/>
                        <a:t>24</a:t>
                      </a:r>
                    </a:p>
                  </a:txBody>
                  <a:tcPr/>
                </a:tc>
                <a:tc>
                  <a:txBody>
                    <a:bodyPr/>
                    <a:lstStyle/>
                    <a:p>
                      <a:r>
                        <a:rPr lang="en-US" dirty="0"/>
                        <a:t>0.8888</a:t>
                      </a:r>
                    </a:p>
                  </a:txBody>
                  <a:tcPr/>
                </a:tc>
                <a:tc>
                  <a:txBody>
                    <a:bodyPr/>
                    <a:lstStyle/>
                    <a:p>
                      <a:r>
                        <a:rPr lang="en-US" dirty="0"/>
                        <a:t>0.9056</a:t>
                      </a:r>
                    </a:p>
                  </a:txBody>
                  <a:tcPr/>
                </a:tc>
                <a:extLst>
                  <a:ext uri="{0D108BD9-81ED-4DB2-BD59-A6C34878D82A}">
                    <a16:rowId xmlns:a16="http://schemas.microsoft.com/office/drawing/2014/main" val="3331373450"/>
                  </a:ext>
                </a:extLst>
              </a:tr>
              <a:tr h="500514">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93419961"/>
                  </a:ext>
                </a:extLst>
              </a:tr>
            </a:tbl>
          </a:graphicData>
        </a:graphic>
      </p:graphicFrame>
    </p:spTree>
    <p:extLst>
      <p:ext uri="{BB962C8B-B14F-4D97-AF65-F5344CB8AC3E}">
        <p14:creationId xmlns:p14="http://schemas.microsoft.com/office/powerpoint/2010/main" val="385017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25120-EF56-4CC1-AF1A-C86947B6789D}"/>
              </a:ext>
            </a:extLst>
          </p:cNvPr>
          <p:cNvSpPr>
            <a:spLocks noGrp="1"/>
          </p:cNvSpPr>
          <p:nvPr>
            <p:ph type="title"/>
          </p:nvPr>
        </p:nvSpPr>
        <p:spPr/>
        <p:txBody>
          <a:bodyPr/>
          <a:lstStyle/>
          <a:p>
            <a:r>
              <a:rPr lang="en-US" b="1" dirty="0">
                <a:solidFill>
                  <a:srgbClr val="C00000"/>
                </a:solidFill>
              </a:rPr>
              <a:t>Optimum K Value Inference</a:t>
            </a:r>
          </a:p>
        </p:txBody>
      </p:sp>
      <p:sp>
        <p:nvSpPr>
          <p:cNvPr id="3" name="Content Placeholder 2">
            <a:extLst>
              <a:ext uri="{FF2B5EF4-FFF2-40B4-BE49-F238E27FC236}">
                <a16:creationId xmlns:a16="http://schemas.microsoft.com/office/drawing/2014/main" id="{D1BCDCE9-BECB-4176-87E3-2339BB1AD285}"/>
              </a:ext>
            </a:extLst>
          </p:cNvPr>
          <p:cNvSpPr>
            <a:spLocks noGrp="1"/>
          </p:cNvSpPr>
          <p:nvPr>
            <p:ph idx="1"/>
          </p:nvPr>
        </p:nvSpPr>
        <p:spPr/>
        <p:txBody>
          <a:bodyPr/>
          <a:lstStyle/>
          <a:p>
            <a:r>
              <a:rPr lang="en-US" b="1" dirty="0">
                <a:solidFill>
                  <a:schemeClr val="accent6">
                    <a:lumMod val="75000"/>
                  </a:schemeClr>
                </a:solidFill>
              </a:rPr>
              <a:t>When K=23 –is Optimum value Accuracy/Sensitivity/Specificity all higher.</a:t>
            </a:r>
          </a:p>
          <a:p>
            <a:r>
              <a:rPr lang="en-US" b="1" dirty="0">
                <a:solidFill>
                  <a:schemeClr val="accent2">
                    <a:lumMod val="75000"/>
                  </a:schemeClr>
                </a:solidFill>
              </a:rPr>
              <a:t>It means </a:t>
            </a:r>
            <a:r>
              <a:rPr lang="en-US" b="1" dirty="0">
                <a:solidFill>
                  <a:srgbClr val="BD0D8B"/>
                </a:solidFill>
              </a:rPr>
              <a:t>23  similar “Ale” Competitors Breweries</a:t>
            </a:r>
            <a:r>
              <a:rPr lang="en-US" b="1" dirty="0">
                <a:solidFill>
                  <a:schemeClr val="accent2">
                    <a:lumMod val="75000"/>
                  </a:schemeClr>
                </a:solidFill>
              </a:rPr>
              <a:t> form the nearest </a:t>
            </a:r>
            <a:r>
              <a:rPr lang="en-US" b="1">
                <a:solidFill>
                  <a:schemeClr val="accent2">
                    <a:lumMod val="75000"/>
                  </a:schemeClr>
                </a:solidFill>
              </a:rPr>
              <a:t>neighbours</a:t>
            </a:r>
            <a:r>
              <a:rPr lang="en-US" b="1" dirty="0">
                <a:solidFill>
                  <a:schemeClr val="accent2">
                    <a:lumMod val="75000"/>
                  </a:schemeClr>
                </a:solidFill>
              </a:rPr>
              <a:t> when K is optimum.</a:t>
            </a:r>
          </a:p>
        </p:txBody>
      </p:sp>
    </p:spTree>
    <p:extLst>
      <p:ext uri="{BB962C8B-B14F-4D97-AF65-F5344CB8AC3E}">
        <p14:creationId xmlns:p14="http://schemas.microsoft.com/office/powerpoint/2010/main" val="3503100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13EE1-0AD6-EF45-99A8-A15DBB253044}"/>
              </a:ext>
            </a:extLst>
          </p:cNvPr>
          <p:cNvSpPr>
            <a:spLocks noGrp="1"/>
          </p:cNvSpPr>
          <p:nvPr>
            <p:ph type="title"/>
          </p:nvPr>
        </p:nvSpPr>
        <p:spPr/>
        <p:txBody>
          <a:bodyPr/>
          <a:lstStyle/>
          <a:p>
            <a:r>
              <a:rPr lang="en-US" dirty="0"/>
              <a:t>Discussion Points</a:t>
            </a:r>
          </a:p>
        </p:txBody>
      </p:sp>
      <p:sp>
        <p:nvSpPr>
          <p:cNvPr id="3" name="Content Placeholder 2">
            <a:extLst>
              <a:ext uri="{FF2B5EF4-FFF2-40B4-BE49-F238E27FC236}">
                <a16:creationId xmlns:a16="http://schemas.microsoft.com/office/drawing/2014/main" id="{D47AA1AD-2484-4442-BED3-9FEF51D84C9C}"/>
              </a:ext>
            </a:extLst>
          </p:cNvPr>
          <p:cNvSpPr>
            <a:spLocks noGrp="1"/>
          </p:cNvSpPr>
          <p:nvPr>
            <p:ph idx="1"/>
          </p:nvPr>
        </p:nvSpPr>
        <p:spPr/>
        <p:txBody>
          <a:bodyPr/>
          <a:lstStyle/>
          <a:p>
            <a:r>
              <a:rPr lang="en-US" sz="1600" dirty="0"/>
              <a:t>Data Description</a:t>
            </a:r>
          </a:p>
          <a:p>
            <a:r>
              <a:rPr lang="en-US" sz="1600" dirty="0"/>
              <a:t>Number of Breweries in each State</a:t>
            </a:r>
          </a:p>
          <a:p>
            <a:r>
              <a:rPr lang="en-US" sz="1600" dirty="0"/>
              <a:t>Address Missing Values</a:t>
            </a:r>
          </a:p>
          <a:p>
            <a:r>
              <a:rPr lang="en-US" sz="1600" dirty="0"/>
              <a:t>Explain the Median alcohol content and international bitterness</a:t>
            </a:r>
          </a:p>
          <a:p>
            <a:r>
              <a:rPr lang="en-US" sz="1600" dirty="0"/>
              <a:t>Outline the State with the Maximum alcohol content and international bitterness</a:t>
            </a:r>
          </a:p>
          <a:p>
            <a:r>
              <a:rPr lang="en-US" sz="1600" dirty="0"/>
              <a:t>Which state has the maximum alcoholic (ABV) And bitter (IBU) beer?</a:t>
            </a:r>
          </a:p>
          <a:p>
            <a:r>
              <a:rPr lang="en-US" sz="1600" dirty="0"/>
              <a:t>Comment on the summary statistics and distribution of the ABV variable </a:t>
            </a:r>
          </a:p>
          <a:p>
            <a:r>
              <a:rPr lang="en-US" sz="1600" dirty="0"/>
              <a:t>Relationship between the bitterness of the beer and its alcoholic content </a:t>
            </a:r>
          </a:p>
          <a:p>
            <a:r>
              <a:rPr lang="en-US" sz="1600" dirty="0"/>
              <a:t>Address the difference with respect to IBU and ABV between IPAs and Ale</a:t>
            </a:r>
          </a:p>
          <a:p>
            <a:endParaRPr lang="en-US" sz="1600" dirty="0"/>
          </a:p>
          <a:p>
            <a:endParaRPr lang="en-US" sz="1800" dirty="0"/>
          </a:p>
          <a:p>
            <a:endParaRPr lang="en-US" sz="1800" dirty="0"/>
          </a:p>
          <a:p>
            <a:endParaRPr lang="en-US" dirty="0"/>
          </a:p>
          <a:p>
            <a:endParaRPr lang="en-US" dirty="0"/>
          </a:p>
        </p:txBody>
      </p:sp>
    </p:spTree>
    <p:extLst>
      <p:ext uri="{BB962C8B-B14F-4D97-AF65-F5344CB8AC3E}">
        <p14:creationId xmlns:p14="http://schemas.microsoft.com/office/powerpoint/2010/main" val="325300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8E0A1-7A9C-1E45-9502-8422036DAA16}"/>
              </a:ext>
            </a:extLst>
          </p:cNvPr>
          <p:cNvSpPr>
            <a:spLocks noGrp="1"/>
          </p:cNvSpPr>
          <p:nvPr>
            <p:ph type="title"/>
          </p:nvPr>
        </p:nvSpPr>
        <p:spPr/>
        <p:txBody>
          <a:bodyPr/>
          <a:lstStyle/>
          <a:p>
            <a:r>
              <a:rPr lang="en-US" sz="2800" dirty="0"/>
              <a:t>Data Description</a:t>
            </a:r>
          </a:p>
        </p:txBody>
      </p:sp>
      <p:pic>
        <p:nvPicPr>
          <p:cNvPr id="5" name="Content Placeholder 4">
            <a:extLst>
              <a:ext uri="{FF2B5EF4-FFF2-40B4-BE49-F238E27FC236}">
                <a16:creationId xmlns:a16="http://schemas.microsoft.com/office/drawing/2014/main" id="{499D316D-2419-E74D-A4AF-2C8DF37C5221}"/>
              </a:ext>
            </a:extLst>
          </p:cNvPr>
          <p:cNvPicPr>
            <a:picLocks noGrp="1" noChangeAspect="1"/>
          </p:cNvPicPr>
          <p:nvPr>
            <p:ph idx="1"/>
          </p:nvPr>
        </p:nvPicPr>
        <p:blipFill>
          <a:blip r:embed="rId2"/>
          <a:stretch>
            <a:fillRect/>
          </a:stretch>
        </p:blipFill>
        <p:spPr>
          <a:xfrm>
            <a:off x="532020" y="1739795"/>
            <a:ext cx="3552963" cy="3597517"/>
          </a:xfrm>
        </p:spPr>
      </p:pic>
      <p:pic>
        <p:nvPicPr>
          <p:cNvPr id="7" name="Picture 6">
            <a:extLst>
              <a:ext uri="{FF2B5EF4-FFF2-40B4-BE49-F238E27FC236}">
                <a16:creationId xmlns:a16="http://schemas.microsoft.com/office/drawing/2014/main" id="{1DE765F5-BA41-6644-B89A-B57A0E13D8A8}"/>
              </a:ext>
            </a:extLst>
          </p:cNvPr>
          <p:cNvPicPr>
            <a:picLocks noChangeAspect="1"/>
          </p:cNvPicPr>
          <p:nvPr/>
        </p:nvPicPr>
        <p:blipFill>
          <a:blip r:embed="rId3"/>
          <a:stretch>
            <a:fillRect/>
          </a:stretch>
        </p:blipFill>
        <p:spPr>
          <a:xfrm>
            <a:off x="4682159" y="1819308"/>
            <a:ext cx="4152900" cy="2044700"/>
          </a:xfrm>
          <a:prstGeom prst="rect">
            <a:avLst/>
          </a:prstGeom>
        </p:spPr>
      </p:pic>
    </p:spTree>
    <p:extLst>
      <p:ext uri="{BB962C8B-B14F-4D97-AF65-F5344CB8AC3E}">
        <p14:creationId xmlns:p14="http://schemas.microsoft.com/office/powerpoint/2010/main" val="4025488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E2DAC-F3AF-1F49-8C4A-7982A8905FAE}"/>
              </a:ext>
            </a:extLst>
          </p:cNvPr>
          <p:cNvSpPr>
            <a:spLocks noGrp="1"/>
          </p:cNvSpPr>
          <p:nvPr>
            <p:ph type="title"/>
          </p:nvPr>
        </p:nvSpPr>
        <p:spPr/>
        <p:txBody>
          <a:bodyPr/>
          <a:lstStyle/>
          <a:p>
            <a:r>
              <a:rPr lang="en-US" sz="2400" b="1" dirty="0"/>
              <a:t>How many breweries are present in each state?</a:t>
            </a:r>
          </a:p>
        </p:txBody>
      </p:sp>
      <p:pic>
        <p:nvPicPr>
          <p:cNvPr id="5" name="Picture 4">
            <a:extLst>
              <a:ext uri="{FF2B5EF4-FFF2-40B4-BE49-F238E27FC236}">
                <a16:creationId xmlns:a16="http://schemas.microsoft.com/office/drawing/2014/main" id="{0D62EC0D-F24E-1C44-B1E9-B675C8161596}"/>
              </a:ext>
            </a:extLst>
          </p:cNvPr>
          <p:cNvPicPr>
            <a:picLocks noChangeAspect="1"/>
          </p:cNvPicPr>
          <p:nvPr/>
        </p:nvPicPr>
        <p:blipFill>
          <a:blip r:embed="rId2"/>
          <a:stretch>
            <a:fillRect/>
          </a:stretch>
        </p:blipFill>
        <p:spPr>
          <a:xfrm>
            <a:off x="2585923" y="1560443"/>
            <a:ext cx="1986077" cy="4641573"/>
          </a:xfrm>
          <a:prstGeom prst="rect">
            <a:avLst/>
          </a:prstGeom>
        </p:spPr>
      </p:pic>
      <p:pic>
        <p:nvPicPr>
          <p:cNvPr id="7" name="Picture 6">
            <a:extLst>
              <a:ext uri="{FF2B5EF4-FFF2-40B4-BE49-F238E27FC236}">
                <a16:creationId xmlns:a16="http://schemas.microsoft.com/office/drawing/2014/main" id="{1C1AA5A0-3893-CF4B-A0DA-EEEE65D6EF14}"/>
              </a:ext>
            </a:extLst>
          </p:cNvPr>
          <p:cNvPicPr>
            <a:picLocks noChangeAspect="1"/>
          </p:cNvPicPr>
          <p:nvPr/>
        </p:nvPicPr>
        <p:blipFill>
          <a:blip r:embed="rId3"/>
          <a:stretch>
            <a:fillRect/>
          </a:stretch>
        </p:blipFill>
        <p:spPr>
          <a:xfrm>
            <a:off x="5100762" y="1560443"/>
            <a:ext cx="2103120" cy="4641573"/>
          </a:xfrm>
          <a:prstGeom prst="rect">
            <a:avLst/>
          </a:prstGeom>
        </p:spPr>
      </p:pic>
    </p:spTree>
    <p:extLst>
      <p:ext uri="{BB962C8B-B14F-4D97-AF65-F5344CB8AC3E}">
        <p14:creationId xmlns:p14="http://schemas.microsoft.com/office/powerpoint/2010/main" val="2043486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3B042-6099-6941-888B-498606F9DAF6}"/>
              </a:ext>
            </a:extLst>
          </p:cNvPr>
          <p:cNvSpPr>
            <a:spLocks noGrp="1"/>
          </p:cNvSpPr>
          <p:nvPr>
            <p:ph type="title"/>
          </p:nvPr>
        </p:nvSpPr>
        <p:spPr/>
        <p:txBody>
          <a:bodyPr>
            <a:noAutofit/>
          </a:bodyPr>
          <a:lstStyle/>
          <a:p>
            <a:r>
              <a:rPr lang="en-US" sz="2800" b="1" dirty="0"/>
              <a:t>How many breweries are present in each state?</a:t>
            </a:r>
          </a:p>
        </p:txBody>
      </p:sp>
      <p:sp>
        <p:nvSpPr>
          <p:cNvPr id="6" name="Rectangle 5">
            <a:extLst>
              <a:ext uri="{FF2B5EF4-FFF2-40B4-BE49-F238E27FC236}">
                <a16:creationId xmlns:a16="http://schemas.microsoft.com/office/drawing/2014/main" id="{DE24882E-67C1-9F4F-B1FA-57D516F89F27}"/>
              </a:ext>
            </a:extLst>
          </p:cNvPr>
          <p:cNvSpPr/>
          <p:nvPr/>
        </p:nvSpPr>
        <p:spPr>
          <a:xfrm>
            <a:off x="457200" y="5728232"/>
            <a:ext cx="8229600" cy="738664"/>
          </a:xfrm>
          <a:prstGeom prst="rect">
            <a:avLst/>
          </a:prstGeom>
        </p:spPr>
        <p:txBody>
          <a:bodyPr wrap="square">
            <a:noAutofit/>
          </a:bodyPr>
          <a:lstStyle/>
          <a:p>
            <a:endParaRPr lang="en-US" sz="1400" dirty="0"/>
          </a:p>
        </p:txBody>
      </p:sp>
      <p:sp>
        <p:nvSpPr>
          <p:cNvPr id="7" name="Rectangle 6">
            <a:extLst>
              <a:ext uri="{FF2B5EF4-FFF2-40B4-BE49-F238E27FC236}">
                <a16:creationId xmlns:a16="http://schemas.microsoft.com/office/drawing/2014/main" id="{AEF25BD9-1DFF-2548-8A43-7057FD355A27}"/>
              </a:ext>
            </a:extLst>
          </p:cNvPr>
          <p:cNvSpPr/>
          <p:nvPr/>
        </p:nvSpPr>
        <p:spPr>
          <a:xfrm>
            <a:off x="457200" y="5105400"/>
            <a:ext cx="8229600" cy="523220"/>
          </a:xfrm>
          <a:prstGeom prst="rect">
            <a:avLst/>
          </a:prstGeom>
        </p:spPr>
        <p:txBody>
          <a:bodyPr wrap="square">
            <a:noAutofit/>
          </a:bodyPr>
          <a:lstStyle/>
          <a:p>
            <a:endParaRPr lang="en-US" sz="1400" dirty="0"/>
          </a:p>
        </p:txBody>
      </p:sp>
      <p:sp>
        <p:nvSpPr>
          <p:cNvPr id="3" name="TextBox 2">
            <a:extLst>
              <a:ext uri="{FF2B5EF4-FFF2-40B4-BE49-F238E27FC236}">
                <a16:creationId xmlns:a16="http://schemas.microsoft.com/office/drawing/2014/main" id="{8A3C446B-2692-5F4D-B2DD-CD6089153873}"/>
              </a:ext>
            </a:extLst>
          </p:cNvPr>
          <p:cNvSpPr txBox="1"/>
          <p:nvPr/>
        </p:nvSpPr>
        <p:spPr>
          <a:xfrm>
            <a:off x="-179614" y="1649186"/>
            <a:ext cx="184731" cy="369332"/>
          </a:xfrm>
          <a:prstGeom prst="rect">
            <a:avLst/>
          </a:prstGeom>
          <a:noFill/>
        </p:spPr>
        <p:txBody>
          <a:bodyPr wrap="none" rtlCol="0">
            <a:spAutoFit/>
          </a:bodyPr>
          <a:lstStyle/>
          <a:p>
            <a:endParaRPr lang="en-US" dirty="0"/>
          </a:p>
        </p:txBody>
      </p:sp>
      <p:graphicFrame>
        <p:nvGraphicFramePr>
          <p:cNvPr id="4" name="Table 7">
            <a:extLst>
              <a:ext uri="{FF2B5EF4-FFF2-40B4-BE49-F238E27FC236}">
                <a16:creationId xmlns:a16="http://schemas.microsoft.com/office/drawing/2014/main" id="{51498DBD-674B-41D4-8915-78BFF2077F3D}"/>
              </a:ext>
            </a:extLst>
          </p:cNvPr>
          <p:cNvGraphicFramePr>
            <a:graphicFrameLocks noGrp="1"/>
          </p:cNvGraphicFramePr>
          <p:nvPr>
            <p:extLst>
              <p:ext uri="{D42A27DB-BD31-4B8C-83A1-F6EECF244321}">
                <p14:modId xmlns:p14="http://schemas.microsoft.com/office/powerpoint/2010/main" val="1010033022"/>
              </p:ext>
            </p:extLst>
          </p:nvPr>
        </p:nvGraphicFramePr>
        <p:xfrm>
          <a:off x="1424609" y="2459493"/>
          <a:ext cx="6096000" cy="1737360"/>
        </p:xfrm>
        <a:graphic>
          <a:graphicData uri="http://schemas.openxmlformats.org/drawingml/2006/table">
            <a:tbl>
              <a:tblPr firstRow="1" bandRow="1">
                <a:tableStyleId>{5C22544A-7EE6-4342-B048-85BDC9FD1C3A}</a:tableStyleId>
              </a:tblPr>
              <a:tblGrid>
                <a:gridCol w="478055">
                  <a:extLst>
                    <a:ext uri="{9D8B030D-6E8A-4147-A177-3AD203B41FA5}">
                      <a16:colId xmlns:a16="http://schemas.microsoft.com/office/drawing/2014/main" val="2782121839"/>
                    </a:ext>
                  </a:extLst>
                </a:gridCol>
                <a:gridCol w="3585945">
                  <a:extLst>
                    <a:ext uri="{9D8B030D-6E8A-4147-A177-3AD203B41FA5}">
                      <a16:colId xmlns:a16="http://schemas.microsoft.com/office/drawing/2014/main" val="1895839789"/>
                    </a:ext>
                  </a:extLst>
                </a:gridCol>
                <a:gridCol w="2032000">
                  <a:extLst>
                    <a:ext uri="{9D8B030D-6E8A-4147-A177-3AD203B41FA5}">
                      <a16:colId xmlns:a16="http://schemas.microsoft.com/office/drawing/2014/main" val="3471461600"/>
                    </a:ext>
                  </a:extLst>
                </a:gridCol>
              </a:tblGrid>
              <a:tr h="259231">
                <a:tc>
                  <a:txBody>
                    <a:bodyPr/>
                    <a:lstStyle/>
                    <a:p>
                      <a:endParaRPr lang="en-US" dirty="0"/>
                    </a:p>
                  </a:txBody>
                  <a:tcPr/>
                </a:tc>
                <a:tc>
                  <a:txBody>
                    <a:bodyPr/>
                    <a:lstStyle/>
                    <a:p>
                      <a:r>
                        <a:rPr lang="en-US" dirty="0"/>
                        <a:t>No of Breweries</a:t>
                      </a:r>
                    </a:p>
                  </a:txBody>
                  <a:tcPr>
                    <a:solidFill>
                      <a:srgbClr val="C00000"/>
                    </a:solidFill>
                  </a:tcPr>
                </a:tc>
                <a:tc>
                  <a:txBody>
                    <a:bodyPr/>
                    <a:lstStyle/>
                    <a:p>
                      <a:r>
                        <a:rPr lang="en-US" dirty="0"/>
                        <a:t>State</a:t>
                      </a:r>
                    </a:p>
                  </a:txBody>
                  <a:tcPr>
                    <a:solidFill>
                      <a:srgbClr val="C00000"/>
                    </a:solidFill>
                  </a:tcPr>
                </a:tc>
                <a:extLst>
                  <a:ext uri="{0D108BD9-81ED-4DB2-BD59-A6C34878D82A}">
                    <a16:rowId xmlns:a16="http://schemas.microsoft.com/office/drawing/2014/main" val="555152599"/>
                  </a:ext>
                </a:extLst>
              </a:tr>
              <a:tr h="453655">
                <a:tc>
                  <a:txBody>
                    <a:bodyPr/>
                    <a:lstStyle/>
                    <a:p>
                      <a:r>
                        <a:rPr lang="en-US" dirty="0"/>
                        <a:t>1</a:t>
                      </a:r>
                    </a:p>
                  </a:txBody>
                  <a:tcPr/>
                </a:tc>
                <a:tc>
                  <a:txBody>
                    <a:bodyPr/>
                    <a:lstStyle/>
                    <a:p>
                      <a:r>
                        <a:rPr lang="en-US" dirty="0"/>
                        <a:t>47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 Colorado</a:t>
                      </a:r>
                    </a:p>
                    <a:p>
                      <a:endParaRPr lang="en-US" dirty="0"/>
                    </a:p>
                  </a:txBody>
                  <a:tcPr/>
                </a:tc>
                <a:extLst>
                  <a:ext uri="{0D108BD9-81ED-4DB2-BD59-A6C34878D82A}">
                    <a16:rowId xmlns:a16="http://schemas.microsoft.com/office/drawing/2014/main" val="178312664"/>
                  </a:ext>
                </a:extLst>
              </a:tr>
              <a:tr h="259231">
                <a:tc>
                  <a:txBody>
                    <a:bodyPr/>
                    <a:lstStyle/>
                    <a:p>
                      <a:r>
                        <a:rPr lang="en-US" dirty="0"/>
                        <a:t>2</a:t>
                      </a:r>
                    </a:p>
                  </a:txBody>
                  <a:tcPr/>
                </a:tc>
                <a:tc>
                  <a:txBody>
                    <a:bodyPr/>
                    <a:lstStyle/>
                    <a:p>
                      <a:r>
                        <a:rPr lang="en-US" dirty="0"/>
                        <a:t>39</a:t>
                      </a:r>
                    </a:p>
                  </a:txBody>
                  <a:tcPr/>
                </a:tc>
                <a:tc>
                  <a:txBody>
                    <a:bodyPr/>
                    <a:lstStyle/>
                    <a:p>
                      <a:r>
                        <a:rPr lang="en-US" dirty="0"/>
                        <a:t>CA- California</a:t>
                      </a:r>
                    </a:p>
                  </a:txBody>
                  <a:tcPr/>
                </a:tc>
                <a:extLst>
                  <a:ext uri="{0D108BD9-81ED-4DB2-BD59-A6C34878D82A}">
                    <a16:rowId xmlns:a16="http://schemas.microsoft.com/office/drawing/2014/main" val="734679929"/>
                  </a:ext>
                </a:extLst>
              </a:tr>
              <a:tr h="259231">
                <a:tc>
                  <a:txBody>
                    <a:bodyPr/>
                    <a:lstStyle/>
                    <a:p>
                      <a:r>
                        <a:rPr lang="en-US" dirty="0"/>
                        <a:t>3</a:t>
                      </a:r>
                    </a:p>
                  </a:txBody>
                  <a:tcPr/>
                </a:tc>
                <a:tc>
                  <a:txBody>
                    <a:bodyPr/>
                    <a:lstStyle/>
                    <a:p>
                      <a:r>
                        <a:rPr lang="en-US" dirty="0"/>
                        <a:t>32</a:t>
                      </a:r>
                    </a:p>
                  </a:txBody>
                  <a:tcPr/>
                </a:tc>
                <a:tc>
                  <a:txBody>
                    <a:bodyPr/>
                    <a:lstStyle/>
                    <a:p>
                      <a:r>
                        <a:rPr lang="en-US" dirty="0"/>
                        <a:t>MI- Michigan</a:t>
                      </a:r>
                    </a:p>
                  </a:txBody>
                  <a:tcPr/>
                </a:tc>
                <a:extLst>
                  <a:ext uri="{0D108BD9-81ED-4DB2-BD59-A6C34878D82A}">
                    <a16:rowId xmlns:a16="http://schemas.microsoft.com/office/drawing/2014/main" val="370485720"/>
                  </a:ext>
                </a:extLst>
              </a:tr>
            </a:tbl>
          </a:graphicData>
        </a:graphic>
      </p:graphicFrame>
      <p:sp>
        <p:nvSpPr>
          <p:cNvPr id="8" name="TextBox 7">
            <a:extLst>
              <a:ext uri="{FF2B5EF4-FFF2-40B4-BE49-F238E27FC236}">
                <a16:creationId xmlns:a16="http://schemas.microsoft.com/office/drawing/2014/main" id="{79D21B1C-EE55-FF4F-9475-0AA8420ABB9D}"/>
              </a:ext>
            </a:extLst>
          </p:cNvPr>
          <p:cNvSpPr txBox="1"/>
          <p:nvPr/>
        </p:nvSpPr>
        <p:spPr>
          <a:xfrm>
            <a:off x="1862503" y="1849063"/>
            <a:ext cx="5220212" cy="369332"/>
          </a:xfrm>
          <a:prstGeom prst="rect">
            <a:avLst/>
          </a:prstGeom>
          <a:noFill/>
        </p:spPr>
        <p:txBody>
          <a:bodyPr wrap="none" rtlCol="0">
            <a:spAutoFit/>
          </a:bodyPr>
          <a:lstStyle/>
          <a:p>
            <a:r>
              <a:rPr lang="en-US" b="1" dirty="0"/>
              <a:t>Inference: Top 3 Highest No Breweries in USA</a:t>
            </a:r>
            <a:endParaRPr lang="en-US" dirty="0"/>
          </a:p>
        </p:txBody>
      </p:sp>
    </p:spTree>
    <p:extLst>
      <p:ext uri="{BB962C8B-B14F-4D97-AF65-F5344CB8AC3E}">
        <p14:creationId xmlns:p14="http://schemas.microsoft.com/office/powerpoint/2010/main" val="396932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1C265-CE2B-497C-B3B3-C9E712D32FF6}"/>
              </a:ext>
            </a:extLst>
          </p:cNvPr>
          <p:cNvSpPr>
            <a:spLocks noGrp="1"/>
          </p:cNvSpPr>
          <p:nvPr>
            <p:ph type="title"/>
          </p:nvPr>
        </p:nvSpPr>
        <p:spPr/>
        <p:txBody>
          <a:bodyPr/>
          <a:lstStyle/>
          <a:p>
            <a:r>
              <a:rPr lang="en-US" sz="2800" b="1" dirty="0"/>
              <a:t>How many breweries are present in each state?</a:t>
            </a:r>
          </a:p>
        </p:txBody>
      </p:sp>
      <p:sp>
        <p:nvSpPr>
          <p:cNvPr id="5" name="TextBox 4">
            <a:extLst>
              <a:ext uri="{FF2B5EF4-FFF2-40B4-BE49-F238E27FC236}">
                <a16:creationId xmlns:a16="http://schemas.microsoft.com/office/drawing/2014/main" id="{3C112F7E-E427-2A43-A17F-56DB92DCD1E9}"/>
              </a:ext>
            </a:extLst>
          </p:cNvPr>
          <p:cNvSpPr txBox="1"/>
          <p:nvPr/>
        </p:nvSpPr>
        <p:spPr>
          <a:xfrm>
            <a:off x="1818861" y="4253948"/>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6FBE1001-0A96-B546-8DC2-1FA4FE7DA01C}"/>
              </a:ext>
            </a:extLst>
          </p:cNvPr>
          <p:cNvPicPr>
            <a:picLocks noChangeAspect="1"/>
          </p:cNvPicPr>
          <p:nvPr/>
        </p:nvPicPr>
        <p:blipFill>
          <a:blip r:embed="rId2"/>
          <a:stretch>
            <a:fillRect/>
          </a:stretch>
        </p:blipFill>
        <p:spPr>
          <a:xfrm>
            <a:off x="536741" y="1371600"/>
            <a:ext cx="6758579" cy="2425148"/>
          </a:xfrm>
          <a:prstGeom prst="rect">
            <a:avLst/>
          </a:prstGeom>
        </p:spPr>
      </p:pic>
      <p:pic>
        <p:nvPicPr>
          <p:cNvPr id="7" name="Picture 6">
            <a:extLst>
              <a:ext uri="{FF2B5EF4-FFF2-40B4-BE49-F238E27FC236}">
                <a16:creationId xmlns:a16="http://schemas.microsoft.com/office/drawing/2014/main" id="{9C612365-4699-5042-884C-E6BA9ABB1ED7}"/>
              </a:ext>
            </a:extLst>
          </p:cNvPr>
          <p:cNvPicPr>
            <a:picLocks noChangeAspect="1"/>
          </p:cNvPicPr>
          <p:nvPr/>
        </p:nvPicPr>
        <p:blipFill>
          <a:blip r:embed="rId3"/>
          <a:stretch>
            <a:fillRect/>
          </a:stretch>
        </p:blipFill>
        <p:spPr>
          <a:xfrm>
            <a:off x="982330" y="4014232"/>
            <a:ext cx="6312990" cy="2425148"/>
          </a:xfrm>
          <a:prstGeom prst="rect">
            <a:avLst/>
          </a:prstGeom>
        </p:spPr>
      </p:pic>
    </p:spTree>
    <p:extLst>
      <p:ext uri="{BB962C8B-B14F-4D97-AF65-F5344CB8AC3E}">
        <p14:creationId xmlns:p14="http://schemas.microsoft.com/office/powerpoint/2010/main" val="2720591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EFCE7-B15D-4C6E-AF18-B1FA60111872}"/>
              </a:ext>
            </a:extLst>
          </p:cNvPr>
          <p:cNvSpPr>
            <a:spLocks noGrp="1"/>
          </p:cNvSpPr>
          <p:nvPr>
            <p:ph type="title"/>
          </p:nvPr>
        </p:nvSpPr>
        <p:spPr/>
        <p:txBody>
          <a:bodyPr/>
          <a:lstStyle/>
          <a:p>
            <a:r>
              <a:rPr lang="en-US" dirty="0"/>
              <a:t> </a:t>
            </a:r>
            <a:r>
              <a:rPr lang="en-US" sz="2800" b="1" dirty="0"/>
              <a:t>Address the missing values in each column.</a:t>
            </a:r>
            <a:br>
              <a:rPr lang="en-US" sz="2800" b="1" dirty="0"/>
            </a:br>
            <a:endParaRPr lang="en-US" sz="2800" b="1" dirty="0"/>
          </a:p>
        </p:txBody>
      </p:sp>
      <p:graphicFrame>
        <p:nvGraphicFramePr>
          <p:cNvPr id="3" name="Table 4">
            <a:extLst>
              <a:ext uri="{FF2B5EF4-FFF2-40B4-BE49-F238E27FC236}">
                <a16:creationId xmlns:a16="http://schemas.microsoft.com/office/drawing/2014/main" id="{FCF9CDDB-6A8B-407B-9F65-49A1AD1FCDFD}"/>
              </a:ext>
            </a:extLst>
          </p:cNvPr>
          <p:cNvGraphicFramePr>
            <a:graphicFrameLocks noGrp="1"/>
          </p:cNvGraphicFramePr>
          <p:nvPr>
            <p:extLst>
              <p:ext uri="{D42A27DB-BD31-4B8C-83A1-F6EECF244321}">
                <p14:modId xmlns:p14="http://schemas.microsoft.com/office/powerpoint/2010/main" val="1169692065"/>
              </p:ext>
            </p:extLst>
          </p:nvPr>
        </p:nvGraphicFramePr>
        <p:xfrm>
          <a:off x="1394791" y="2084476"/>
          <a:ext cx="6096000" cy="740004"/>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856298926"/>
                    </a:ext>
                  </a:extLst>
                </a:gridCol>
                <a:gridCol w="1219200">
                  <a:extLst>
                    <a:ext uri="{9D8B030D-6E8A-4147-A177-3AD203B41FA5}">
                      <a16:colId xmlns:a16="http://schemas.microsoft.com/office/drawing/2014/main" val="1359988029"/>
                    </a:ext>
                  </a:extLst>
                </a:gridCol>
                <a:gridCol w="1219200">
                  <a:extLst>
                    <a:ext uri="{9D8B030D-6E8A-4147-A177-3AD203B41FA5}">
                      <a16:colId xmlns:a16="http://schemas.microsoft.com/office/drawing/2014/main" val="2037698880"/>
                    </a:ext>
                  </a:extLst>
                </a:gridCol>
                <a:gridCol w="1219200">
                  <a:extLst>
                    <a:ext uri="{9D8B030D-6E8A-4147-A177-3AD203B41FA5}">
                      <a16:colId xmlns:a16="http://schemas.microsoft.com/office/drawing/2014/main" val="841889863"/>
                    </a:ext>
                  </a:extLst>
                </a:gridCol>
                <a:gridCol w="1219200">
                  <a:extLst>
                    <a:ext uri="{9D8B030D-6E8A-4147-A177-3AD203B41FA5}">
                      <a16:colId xmlns:a16="http://schemas.microsoft.com/office/drawing/2014/main" val="2032192374"/>
                    </a:ext>
                  </a:extLst>
                </a:gridCol>
              </a:tblGrid>
              <a:tr h="370002">
                <a:tc>
                  <a:txBody>
                    <a:bodyPr/>
                    <a:lstStyle/>
                    <a:p>
                      <a:r>
                        <a:rPr lang="en-US" dirty="0"/>
                        <a:t>ABV</a:t>
                      </a:r>
                    </a:p>
                  </a:txBody>
                  <a:tcPr/>
                </a:tc>
                <a:tc>
                  <a:txBody>
                    <a:bodyPr/>
                    <a:lstStyle/>
                    <a:p>
                      <a:r>
                        <a:rPr lang="en-US" dirty="0"/>
                        <a:t>IBU</a:t>
                      </a:r>
                    </a:p>
                  </a:txBody>
                  <a:tcPr/>
                </a:tc>
                <a:tc>
                  <a:txBody>
                    <a:bodyPr/>
                    <a:lstStyle/>
                    <a:p>
                      <a:r>
                        <a:rPr lang="en-US" dirty="0"/>
                        <a:t>Style</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46033785"/>
                  </a:ext>
                </a:extLst>
              </a:tr>
              <a:tr h="370002">
                <a:tc>
                  <a:txBody>
                    <a:bodyPr/>
                    <a:lstStyle/>
                    <a:p>
                      <a:r>
                        <a:rPr lang="en-US" dirty="0"/>
                        <a:t>62</a:t>
                      </a:r>
                    </a:p>
                  </a:txBody>
                  <a:tcPr/>
                </a:tc>
                <a:tc>
                  <a:txBody>
                    <a:bodyPr/>
                    <a:lstStyle/>
                    <a:p>
                      <a:r>
                        <a:rPr lang="en-US" dirty="0"/>
                        <a:t>1005</a:t>
                      </a:r>
                    </a:p>
                  </a:txBody>
                  <a:tcPr/>
                </a:tc>
                <a:tc>
                  <a:txBody>
                    <a:bodyPr/>
                    <a:lstStyle/>
                    <a:p>
                      <a:r>
                        <a:rPr lang="en-US" dirty="0"/>
                        <a:t>5</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478371505"/>
                  </a:ext>
                </a:extLst>
              </a:tr>
            </a:tbl>
          </a:graphicData>
        </a:graphic>
      </p:graphicFrame>
      <p:sp>
        <p:nvSpPr>
          <p:cNvPr id="6" name="Content Placeholder 5">
            <a:extLst>
              <a:ext uri="{FF2B5EF4-FFF2-40B4-BE49-F238E27FC236}">
                <a16:creationId xmlns:a16="http://schemas.microsoft.com/office/drawing/2014/main" id="{DB9F51D5-56DD-9E41-B4FD-26B34D22A7EC}"/>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358606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19E23-C90C-4C1A-B72F-44B78BBA3703}"/>
              </a:ext>
            </a:extLst>
          </p:cNvPr>
          <p:cNvSpPr>
            <a:spLocks noGrp="1"/>
          </p:cNvSpPr>
          <p:nvPr>
            <p:ph type="title"/>
          </p:nvPr>
        </p:nvSpPr>
        <p:spPr>
          <a:xfrm>
            <a:off x="457200" y="452388"/>
            <a:ext cx="8099659" cy="1187570"/>
          </a:xfrm>
        </p:spPr>
        <p:txBody>
          <a:bodyPr/>
          <a:lstStyle/>
          <a:p>
            <a:r>
              <a:rPr lang="en-US" sz="2000" b="1" dirty="0"/>
              <a:t>Compute the median alcohol content and international bitterness unit for each state. </a:t>
            </a:r>
            <a:br>
              <a:rPr lang="en-US" b="1" dirty="0"/>
            </a:br>
            <a:endParaRPr lang="en-US" b="1" dirty="0"/>
          </a:p>
        </p:txBody>
      </p:sp>
      <p:pic>
        <p:nvPicPr>
          <p:cNvPr id="4" name="Content Placeholder 3">
            <a:extLst>
              <a:ext uri="{FF2B5EF4-FFF2-40B4-BE49-F238E27FC236}">
                <a16:creationId xmlns:a16="http://schemas.microsoft.com/office/drawing/2014/main" id="{081B369D-E49E-104C-AB05-53F3E52937A5}"/>
              </a:ext>
            </a:extLst>
          </p:cNvPr>
          <p:cNvPicPr>
            <a:picLocks noGrp="1" noChangeAspect="1"/>
          </p:cNvPicPr>
          <p:nvPr>
            <p:ph idx="1"/>
          </p:nvPr>
        </p:nvPicPr>
        <p:blipFill>
          <a:blip r:embed="rId2"/>
          <a:stretch>
            <a:fillRect/>
          </a:stretch>
        </p:blipFill>
        <p:spPr>
          <a:xfrm>
            <a:off x="457200" y="1533836"/>
            <a:ext cx="7460145" cy="2590904"/>
          </a:xfrm>
          <a:prstGeom prst="rect">
            <a:avLst/>
          </a:prstGeom>
        </p:spPr>
      </p:pic>
      <p:pic>
        <p:nvPicPr>
          <p:cNvPr id="5" name="Picture 4">
            <a:extLst>
              <a:ext uri="{FF2B5EF4-FFF2-40B4-BE49-F238E27FC236}">
                <a16:creationId xmlns:a16="http://schemas.microsoft.com/office/drawing/2014/main" id="{9E1A67AE-3F6C-274D-BD76-BF57184CB5C1}"/>
              </a:ext>
            </a:extLst>
          </p:cNvPr>
          <p:cNvPicPr>
            <a:picLocks noChangeAspect="1"/>
          </p:cNvPicPr>
          <p:nvPr/>
        </p:nvPicPr>
        <p:blipFill>
          <a:blip r:embed="rId3"/>
          <a:stretch>
            <a:fillRect/>
          </a:stretch>
        </p:blipFill>
        <p:spPr>
          <a:xfrm>
            <a:off x="546651" y="4183728"/>
            <a:ext cx="7460144" cy="2280872"/>
          </a:xfrm>
          <a:prstGeom prst="rect">
            <a:avLst/>
          </a:prstGeom>
        </p:spPr>
      </p:pic>
    </p:spTree>
    <p:extLst>
      <p:ext uri="{BB962C8B-B14F-4D97-AF65-F5344CB8AC3E}">
        <p14:creationId xmlns:p14="http://schemas.microsoft.com/office/powerpoint/2010/main" val="871556308"/>
      </p:ext>
    </p:extLst>
  </p:cSld>
  <p:clrMapOvr>
    <a:masterClrMapping/>
  </p:clrMapOvr>
</p:sld>
</file>

<file path=ppt/theme/theme1.xml><?xml version="1.0" encoding="utf-8"?>
<a:theme xmlns:a="http://schemas.openxmlformats.org/drawingml/2006/main" name="2U">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U" id="{366B8B3C-2D30-EF4C-945A-9C2F0CDF465A}" vid="{BACFCB83-49E5-4846-9BF9-7818E6FE7F3D}"/>
    </a:ext>
  </a:extLst>
</a:theme>
</file>

<file path=ppt/theme/theme2.xml><?xml version="1.0" encoding="utf-8"?>
<a:theme xmlns:a="http://schemas.openxmlformats.org/drawingml/2006/main" name="1_Body Slid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2U</Template>
  <TotalTime>4494</TotalTime>
  <Words>674</Words>
  <Application>Microsoft Macintosh PowerPoint</Application>
  <PresentationFormat>On-screen Show (4:3)</PresentationFormat>
  <Paragraphs>113</Paragraphs>
  <Slides>26</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26</vt:i4>
      </vt:variant>
    </vt:vector>
  </HeadingPairs>
  <TitlesOfParts>
    <vt:vector size="32" baseType="lpstr">
      <vt:lpstr>Arial</vt:lpstr>
      <vt:lpstr>Calibri</vt:lpstr>
      <vt:lpstr>Calibri Light</vt:lpstr>
      <vt:lpstr>Georgia</vt:lpstr>
      <vt:lpstr>2U</vt:lpstr>
      <vt:lpstr>1_Body Slides</vt:lpstr>
      <vt:lpstr>PowerPoint Presentation</vt:lpstr>
      <vt:lpstr>US Craft Beers and Breweries Presentation </vt:lpstr>
      <vt:lpstr>Discussion Points</vt:lpstr>
      <vt:lpstr>Data Description</vt:lpstr>
      <vt:lpstr>How many breweries are present in each state?</vt:lpstr>
      <vt:lpstr>How many breweries are present in each state?</vt:lpstr>
      <vt:lpstr>How many breweries are present in each state?</vt:lpstr>
      <vt:lpstr> Address the missing values in each column. </vt:lpstr>
      <vt:lpstr>Compute the median alcohol content and international bitterness unit for each state.  </vt:lpstr>
      <vt:lpstr>Compute the median alcohol content and international bitterness unit for each state. Plot a bar chart to compare ABV per State</vt:lpstr>
      <vt:lpstr>Which state has the maximum alcoholic (ABV) And bitter (IBU) beer?</vt:lpstr>
      <vt:lpstr>Comment on the summary statistics and distribution of the ABV variable. </vt:lpstr>
      <vt:lpstr>Comment on the summary statistics and distribution of the ABV variable </vt:lpstr>
      <vt:lpstr>Comment on the summary statistics and distribution of the ABV variable. </vt:lpstr>
      <vt:lpstr>Comment on the summary statistics and distribution of the ABV variable</vt:lpstr>
      <vt:lpstr>Is there an apparent relationship between the bitterness of the beer and its alcoholic content? After Removing NA Value/Draw a scatter plot. </vt:lpstr>
      <vt:lpstr>Is there an apparent relationship between the bitterness of the beer and its alcoholic content? Draw a scatter plot. </vt:lpstr>
      <vt:lpstr>Is there an apparent relationship between the bitterness of the beer and its alcoholic content? Draw a scatter plot. </vt:lpstr>
      <vt:lpstr>Relationship between the bitterness of the beer and its alcoholic content  </vt:lpstr>
      <vt:lpstr>Relationship between the bitterness of the beer and its alcoholic content  </vt:lpstr>
      <vt:lpstr>Relationship between the bitterness of the beer and its alcoholic content</vt:lpstr>
      <vt:lpstr>Relationship between the bitterness of the beer and its alcoholic content</vt:lpstr>
      <vt:lpstr>Question-9  Find one other useful inference from the data that you feel Budweiser may be able to find value in.   You must convince them why it is important and back up your conviction with appropriate statistical evidence.    Optimum K Value Finding</vt:lpstr>
      <vt:lpstr>When K=22 ,24,25</vt:lpstr>
      <vt:lpstr>Precision/Recall for K=22,23,24, K=23 is Optimum</vt:lpstr>
      <vt:lpstr>Optimum K Value Inference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Live Session</dc:title>
  <dc:creator>Microsoft Office User</dc:creator>
  <cp:lastModifiedBy>Kimari, Muchigi</cp:lastModifiedBy>
  <cp:revision>136</cp:revision>
  <dcterms:created xsi:type="dcterms:W3CDTF">2019-09-04T20:15:17Z</dcterms:created>
  <dcterms:modified xsi:type="dcterms:W3CDTF">2019-10-26T01:41:54Z</dcterms:modified>
</cp:coreProperties>
</file>